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84" r:id="rId3"/>
    <p:sldId id="285" r:id="rId4"/>
    <p:sldId id="287" r:id="rId5"/>
    <p:sldId id="288" r:id="rId6"/>
    <p:sldId id="289" r:id="rId7"/>
    <p:sldId id="290" r:id="rId8"/>
    <p:sldId id="286" r:id="rId9"/>
    <p:sldId id="291" r:id="rId10"/>
    <p:sldId id="301" r:id="rId11"/>
    <p:sldId id="305" r:id="rId12"/>
    <p:sldId id="295" r:id="rId13"/>
    <p:sldId id="292" r:id="rId14"/>
    <p:sldId id="293" r:id="rId15"/>
    <p:sldId id="294" r:id="rId16"/>
    <p:sldId id="296" r:id="rId17"/>
    <p:sldId id="303" r:id="rId18"/>
    <p:sldId id="297" r:id="rId19"/>
    <p:sldId id="304" r:id="rId20"/>
    <p:sldId id="300" r:id="rId21"/>
    <p:sldId id="299" r:id="rId22"/>
    <p:sldId id="261" r:id="rId23"/>
    <p:sldId id="302" r:id="rId24"/>
    <p:sldId id="306" r:id="rId25"/>
  </p:sldIdLst>
  <p:sldSz cx="9144000" cy="5715000" type="screen16x10"/>
  <p:notesSz cx="6858000" cy="9144000"/>
  <p:defaultTextStyle>
    <a:defPPr>
      <a:defRPr lang="en-US"/>
    </a:defPPr>
    <a:lvl1pPr marL="0" algn="l" defTabSz="752826" rtl="0" eaLnBrk="1" latinLnBrk="0" hangingPunct="1">
      <a:defRPr sz="1500" kern="1200">
        <a:solidFill>
          <a:schemeClr val="tx1"/>
        </a:solidFill>
        <a:latin typeface="+mn-lt"/>
        <a:ea typeface="+mn-ea"/>
        <a:cs typeface="+mn-cs"/>
      </a:defRPr>
    </a:lvl1pPr>
    <a:lvl2pPr marL="376413" algn="l" defTabSz="752826" rtl="0" eaLnBrk="1" latinLnBrk="0" hangingPunct="1">
      <a:defRPr sz="1500" kern="1200">
        <a:solidFill>
          <a:schemeClr val="tx1"/>
        </a:solidFill>
        <a:latin typeface="+mn-lt"/>
        <a:ea typeface="+mn-ea"/>
        <a:cs typeface="+mn-cs"/>
      </a:defRPr>
    </a:lvl2pPr>
    <a:lvl3pPr marL="752826" algn="l" defTabSz="752826" rtl="0" eaLnBrk="1" latinLnBrk="0" hangingPunct="1">
      <a:defRPr sz="1500" kern="1200">
        <a:solidFill>
          <a:schemeClr val="tx1"/>
        </a:solidFill>
        <a:latin typeface="+mn-lt"/>
        <a:ea typeface="+mn-ea"/>
        <a:cs typeface="+mn-cs"/>
      </a:defRPr>
    </a:lvl3pPr>
    <a:lvl4pPr marL="1129238" algn="l" defTabSz="752826" rtl="0" eaLnBrk="1" latinLnBrk="0" hangingPunct="1">
      <a:defRPr sz="1500" kern="1200">
        <a:solidFill>
          <a:schemeClr val="tx1"/>
        </a:solidFill>
        <a:latin typeface="+mn-lt"/>
        <a:ea typeface="+mn-ea"/>
        <a:cs typeface="+mn-cs"/>
      </a:defRPr>
    </a:lvl4pPr>
    <a:lvl5pPr marL="1505651" algn="l" defTabSz="752826" rtl="0" eaLnBrk="1" latinLnBrk="0" hangingPunct="1">
      <a:defRPr sz="1500" kern="1200">
        <a:solidFill>
          <a:schemeClr val="tx1"/>
        </a:solidFill>
        <a:latin typeface="+mn-lt"/>
        <a:ea typeface="+mn-ea"/>
        <a:cs typeface="+mn-cs"/>
      </a:defRPr>
    </a:lvl5pPr>
    <a:lvl6pPr marL="1882064" algn="l" defTabSz="752826" rtl="0" eaLnBrk="1" latinLnBrk="0" hangingPunct="1">
      <a:defRPr sz="1500" kern="1200">
        <a:solidFill>
          <a:schemeClr val="tx1"/>
        </a:solidFill>
        <a:latin typeface="+mn-lt"/>
        <a:ea typeface="+mn-ea"/>
        <a:cs typeface="+mn-cs"/>
      </a:defRPr>
    </a:lvl6pPr>
    <a:lvl7pPr marL="2258477" algn="l" defTabSz="752826" rtl="0" eaLnBrk="1" latinLnBrk="0" hangingPunct="1">
      <a:defRPr sz="1500" kern="1200">
        <a:solidFill>
          <a:schemeClr val="tx1"/>
        </a:solidFill>
        <a:latin typeface="+mn-lt"/>
        <a:ea typeface="+mn-ea"/>
        <a:cs typeface="+mn-cs"/>
      </a:defRPr>
    </a:lvl7pPr>
    <a:lvl8pPr marL="2634889" algn="l" defTabSz="752826" rtl="0" eaLnBrk="1" latinLnBrk="0" hangingPunct="1">
      <a:defRPr sz="1500" kern="1200">
        <a:solidFill>
          <a:schemeClr val="tx1"/>
        </a:solidFill>
        <a:latin typeface="+mn-lt"/>
        <a:ea typeface="+mn-ea"/>
        <a:cs typeface="+mn-cs"/>
      </a:defRPr>
    </a:lvl8pPr>
    <a:lvl9pPr marL="3011302" algn="l" defTabSz="752826" rtl="0" eaLnBrk="1" latinLnBrk="0" hangingPunct="1">
      <a:defRPr sz="1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61F0E"/>
    <a:srgbClr val="CDF7D5"/>
    <a:srgbClr val="FFF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82" autoAdjust="0"/>
    <p:restoredTop sz="94660"/>
  </p:normalViewPr>
  <p:slideViewPr>
    <p:cSldViewPr>
      <p:cViewPr>
        <p:scale>
          <a:sx n="80" d="100"/>
          <a:sy n="80" d="100"/>
        </p:scale>
        <p:origin x="-1656" y="-96"/>
      </p:cViewPr>
      <p:guideLst>
        <p:guide orient="horz" pos="180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376413" indent="0" algn="ctr">
              <a:buNone/>
              <a:defRPr>
                <a:solidFill>
                  <a:schemeClr val="tx1">
                    <a:tint val="75000"/>
                  </a:schemeClr>
                </a:solidFill>
              </a:defRPr>
            </a:lvl2pPr>
            <a:lvl3pPr marL="752826" indent="0" algn="ctr">
              <a:buNone/>
              <a:defRPr>
                <a:solidFill>
                  <a:schemeClr val="tx1">
                    <a:tint val="75000"/>
                  </a:schemeClr>
                </a:solidFill>
              </a:defRPr>
            </a:lvl3pPr>
            <a:lvl4pPr marL="1129238" indent="0" algn="ctr">
              <a:buNone/>
              <a:defRPr>
                <a:solidFill>
                  <a:schemeClr val="tx1">
                    <a:tint val="75000"/>
                  </a:schemeClr>
                </a:solidFill>
              </a:defRPr>
            </a:lvl4pPr>
            <a:lvl5pPr marL="1505651" indent="0" algn="ctr">
              <a:buNone/>
              <a:defRPr>
                <a:solidFill>
                  <a:schemeClr val="tx1">
                    <a:tint val="75000"/>
                  </a:schemeClr>
                </a:solidFill>
              </a:defRPr>
            </a:lvl5pPr>
            <a:lvl6pPr marL="1882064" indent="0" algn="ctr">
              <a:buNone/>
              <a:defRPr>
                <a:solidFill>
                  <a:schemeClr val="tx1">
                    <a:tint val="75000"/>
                  </a:schemeClr>
                </a:solidFill>
              </a:defRPr>
            </a:lvl6pPr>
            <a:lvl7pPr marL="2258477" indent="0" algn="ctr">
              <a:buNone/>
              <a:defRPr>
                <a:solidFill>
                  <a:schemeClr val="tx1">
                    <a:tint val="75000"/>
                  </a:schemeClr>
                </a:solidFill>
              </a:defRPr>
            </a:lvl7pPr>
            <a:lvl8pPr marL="2634889" indent="0" algn="ctr">
              <a:buNone/>
              <a:defRPr>
                <a:solidFill>
                  <a:schemeClr val="tx1">
                    <a:tint val="75000"/>
                  </a:schemeClr>
                </a:solidFill>
              </a:defRPr>
            </a:lvl8pPr>
            <a:lvl9pPr marL="301130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487071-B472-4263-92D7-A9FDC3FE202F}"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487071-B472-4263-92D7-A9FDC3FE202F}"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2" y="228866"/>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487071-B472-4263-92D7-A9FDC3FE202F}"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487071-B472-4263-92D7-A9FDC3FE202F}"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2"/>
          </a:xfrm>
        </p:spPr>
        <p:txBody>
          <a:bodyPr anchor="t"/>
          <a:lstStyle>
            <a:lvl1pPr algn="l">
              <a:defRPr sz="33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2"/>
            <a:ext cx="7772400" cy="1250156"/>
          </a:xfrm>
        </p:spPr>
        <p:txBody>
          <a:bodyPr anchor="b"/>
          <a:lstStyle>
            <a:lvl1pPr marL="0" indent="0">
              <a:buNone/>
              <a:defRPr sz="1600">
                <a:solidFill>
                  <a:schemeClr val="tx1">
                    <a:tint val="75000"/>
                  </a:schemeClr>
                </a:solidFill>
              </a:defRPr>
            </a:lvl1pPr>
            <a:lvl2pPr marL="376413" indent="0">
              <a:buNone/>
              <a:defRPr sz="1500">
                <a:solidFill>
                  <a:schemeClr val="tx1">
                    <a:tint val="75000"/>
                  </a:schemeClr>
                </a:solidFill>
              </a:defRPr>
            </a:lvl2pPr>
            <a:lvl3pPr marL="752826" indent="0">
              <a:buNone/>
              <a:defRPr sz="1300">
                <a:solidFill>
                  <a:schemeClr val="tx1">
                    <a:tint val="75000"/>
                  </a:schemeClr>
                </a:solidFill>
              </a:defRPr>
            </a:lvl3pPr>
            <a:lvl4pPr marL="1129238" indent="0">
              <a:buNone/>
              <a:defRPr sz="1200">
                <a:solidFill>
                  <a:schemeClr val="tx1">
                    <a:tint val="75000"/>
                  </a:schemeClr>
                </a:solidFill>
              </a:defRPr>
            </a:lvl4pPr>
            <a:lvl5pPr marL="1505651" indent="0">
              <a:buNone/>
              <a:defRPr sz="1200">
                <a:solidFill>
                  <a:schemeClr val="tx1">
                    <a:tint val="75000"/>
                  </a:schemeClr>
                </a:solidFill>
              </a:defRPr>
            </a:lvl5pPr>
            <a:lvl6pPr marL="1882064" indent="0">
              <a:buNone/>
              <a:defRPr sz="1200">
                <a:solidFill>
                  <a:schemeClr val="tx1">
                    <a:tint val="75000"/>
                  </a:schemeClr>
                </a:solidFill>
              </a:defRPr>
            </a:lvl6pPr>
            <a:lvl7pPr marL="2258477" indent="0">
              <a:buNone/>
              <a:defRPr sz="1200">
                <a:solidFill>
                  <a:schemeClr val="tx1">
                    <a:tint val="75000"/>
                  </a:schemeClr>
                </a:solidFill>
              </a:defRPr>
            </a:lvl7pPr>
            <a:lvl8pPr marL="2634889" indent="0">
              <a:buNone/>
              <a:defRPr sz="1200">
                <a:solidFill>
                  <a:schemeClr val="tx1">
                    <a:tint val="75000"/>
                  </a:schemeClr>
                </a:solidFill>
              </a:defRPr>
            </a:lvl8pPr>
            <a:lvl9pPr marL="301130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487071-B472-4263-92D7-A9FDC3FE202F}" type="datetimeFigureOut">
              <a:rPr lang="en-US" smtClean="0"/>
              <a:pPr/>
              <a:t>11/4/15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2"/>
            <a:ext cx="4038600" cy="3771636"/>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1" y="1333502"/>
            <a:ext cx="4038600" cy="3771636"/>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487071-B472-4263-92D7-A9FDC3FE202F}" type="datetimeFigureOut">
              <a:rPr lang="en-US" smtClean="0"/>
              <a:pPr/>
              <a:t>11/4/15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000" b="1"/>
            </a:lvl1pPr>
            <a:lvl2pPr marL="376413" indent="0">
              <a:buNone/>
              <a:defRPr sz="1600" b="1"/>
            </a:lvl2pPr>
            <a:lvl3pPr marL="752826" indent="0">
              <a:buNone/>
              <a:defRPr sz="1500" b="1"/>
            </a:lvl3pPr>
            <a:lvl4pPr marL="1129238" indent="0">
              <a:buNone/>
              <a:defRPr sz="1300" b="1"/>
            </a:lvl4pPr>
            <a:lvl5pPr marL="1505651" indent="0">
              <a:buNone/>
              <a:defRPr sz="1300" b="1"/>
            </a:lvl5pPr>
            <a:lvl6pPr marL="1882064" indent="0">
              <a:buNone/>
              <a:defRPr sz="1300" b="1"/>
            </a:lvl6pPr>
            <a:lvl7pPr marL="2258477" indent="0">
              <a:buNone/>
              <a:defRPr sz="1300" b="1"/>
            </a:lvl7pPr>
            <a:lvl8pPr marL="2634889" indent="0">
              <a:buNone/>
              <a:defRPr sz="1300" b="1"/>
            </a:lvl8pPr>
            <a:lvl9pPr marL="3011302"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279261"/>
            <a:ext cx="4041775" cy="533135"/>
          </a:xfrm>
        </p:spPr>
        <p:txBody>
          <a:bodyPr anchor="b"/>
          <a:lstStyle>
            <a:lvl1pPr marL="0" indent="0">
              <a:buNone/>
              <a:defRPr sz="2000" b="1"/>
            </a:lvl1pPr>
            <a:lvl2pPr marL="376413" indent="0">
              <a:buNone/>
              <a:defRPr sz="1600" b="1"/>
            </a:lvl2pPr>
            <a:lvl3pPr marL="752826" indent="0">
              <a:buNone/>
              <a:defRPr sz="1500" b="1"/>
            </a:lvl3pPr>
            <a:lvl4pPr marL="1129238" indent="0">
              <a:buNone/>
              <a:defRPr sz="1300" b="1"/>
            </a:lvl4pPr>
            <a:lvl5pPr marL="1505651" indent="0">
              <a:buNone/>
              <a:defRPr sz="1300" b="1"/>
            </a:lvl5pPr>
            <a:lvl6pPr marL="1882064" indent="0">
              <a:buNone/>
              <a:defRPr sz="1300" b="1"/>
            </a:lvl6pPr>
            <a:lvl7pPr marL="2258477" indent="0">
              <a:buNone/>
              <a:defRPr sz="1300" b="1"/>
            </a:lvl7pPr>
            <a:lvl8pPr marL="2634889" indent="0">
              <a:buNone/>
              <a:defRPr sz="1300" b="1"/>
            </a:lvl8pPr>
            <a:lvl9pPr marL="3011302"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645027" y="1812396"/>
            <a:ext cx="4041775" cy="3292740"/>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487071-B472-4263-92D7-A9FDC3FE202F}" type="datetimeFigureOut">
              <a:rPr lang="en-US" smtClean="0"/>
              <a:pPr/>
              <a:t>11/4/15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487071-B472-4263-92D7-A9FDC3FE202F}" type="datetimeFigureOut">
              <a:rPr lang="en-US" smtClean="0"/>
              <a:pPr/>
              <a:t>11/4/15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p:cNvGrpSpPr>
            <a:grpSpLocks noChangeAspect="1"/>
          </p:cNvGrpSpPr>
          <p:nvPr userDrawn="1"/>
        </p:nvGrpSpPr>
        <p:grpSpPr>
          <a:xfrm>
            <a:off x="0" y="-4"/>
            <a:ext cx="9134856" cy="673007"/>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lang="en-US" sz="2600" dirty="0" smtClean="0">
                  <a:solidFill>
                    <a:srgbClr val="FF0000"/>
                  </a:solidFill>
                  <a:effectLst>
                    <a:outerShdw blurRad="50800" dist="38100" dir="2700000" algn="tl" rotWithShape="0">
                      <a:srgbClr val="000000">
                        <a:alpha val="43000"/>
                      </a:srgbClr>
                    </a:outerShdw>
                  </a:effectLst>
                  <a:latin typeface="Gill Sans"/>
                  <a:ea typeface="+mj-ea"/>
                  <a:cs typeface="+mj-cs"/>
                </a:rPr>
                <a:t>3.3</a:t>
              </a:r>
              <a:r>
                <a:rPr kumimoji="0" lang="en-US" sz="26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Balance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600" smtClean="0">
                  <a:solidFill>
                    <a:srgbClr val="0000FF"/>
                  </a:solidFill>
                  <a:effectLst>
                    <a:outerShdw blurRad="50800" dist="38100" dir="2700000" algn="tl" rotWithShape="0">
                      <a:srgbClr val="000000">
                        <a:alpha val="43000"/>
                      </a:srgbClr>
                    </a:outerShdw>
                  </a:effectLst>
                  <a:latin typeface="Gill Sans"/>
                  <a:ea typeface="+mj-ea"/>
                  <a:cs typeface="+mj-cs"/>
                </a:rPr>
                <a:t>Payments</a:t>
              </a:r>
              <a:endParaRPr kumimoji="0" lang="en-US" sz="26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1"/>
            <a:ext cx="3008313" cy="968375"/>
          </a:xfrm>
        </p:spPr>
        <p:txBody>
          <a:bodyPr anchor="b"/>
          <a:lstStyle>
            <a:lvl1pPr algn="l">
              <a:defRPr sz="1600" b="1"/>
            </a:lvl1pPr>
          </a:lstStyle>
          <a:p>
            <a:r>
              <a:rPr lang="en-US" smtClean="0"/>
              <a:t>Click to edit Master title style</a:t>
            </a:r>
            <a:endParaRPr lang="en-US"/>
          </a:p>
        </p:txBody>
      </p:sp>
      <p:sp>
        <p:nvSpPr>
          <p:cNvPr id="3" name="Content Placeholder 2"/>
          <p:cNvSpPr>
            <a:spLocks noGrp="1"/>
          </p:cNvSpPr>
          <p:nvPr>
            <p:ph idx="1"/>
          </p:nvPr>
        </p:nvSpPr>
        <p:spPr>
          <a:xfrm>
            <a:off x="3575050" y="227543"/>
            <a:ext cx="5111750" cy="4877594"/>
          </a:xfrm>
        </p:spPr>
        <p:txBody>
          <a:bodyPr/>
          <a:lstStyle>
            <a:lvl1pPr>
              <a:defRPr sz="2600"/>
            </a:lvl1pPr>
            <a:lvl2pPr>
              <a:defRPr sz="23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8"/>
            <a:ext cx="3008313" cy="3909219"/>
          </a:xfrm>
        </p:spPr>
        <p:txBody>
          <a:bodyPr/>
          <a:lstStyle>
            <a:lvl1pPr marL="0" indent="0">
              <a:buNone/>
              <a:defRPr sz="1200"/>
            </a:lvl1pPr>
            <a:lvl2pPr marL="376413" indent="0">
              <a:buNone/>
              <a:defRPr sz="1000"/>
            </a:lvl2pPr>
            <a:lvl3pPr marL="752826" indent="0">
              <a:buNone/>
              <a:defRPr sz="800"/>
            </a:lvl3pPr>
            <a:lvl4pPr marL="1129238" indent="0">
              <a:buNone/>
              <a:defRPr sz="700"/>
            </a:lvl4pPr>
            <a:lvl5pPr marL="1505651" indent="0">
              <a:buNone/>
              <a:defRPr sz="700"/>
            </a:lvl5pPr>
            <a:lvl6pPr marL="1882064" indent="0">
              <a:buNone/>
              <a:defRPr sz="700"/>
            </a:lvl6pPr>
            <a:lvl7pPr marL="2258477" indent="0">
              <a:buNone/>
              <a:defRPr sz="700"/>
            </a:lvl7pPr>
            <a:lvl8pPr marL="2634889" indent="0">
              <a:buNone/>
              <a:defRPr sz="700"/>
            </a:lvl8pPr>
            <a:lvl9pPr marL="3011302" indent="0">
              <a:buNone/>
              <a:defRPr sz="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487071-B472-4263-92D7-A9FDC3FE202F}" type="datetimeFigureOut">
              <a:rPr lang="en-US" smtClean="0"/>
              <a:pPr/>
              <a:t>11/4/15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16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2600"/>
            </a:lvl1pPr>
            <a:lvl2pPr marL="376413" indent="0">
              <a:buNone/>
              <a:defRPr sz="2300"/>
            </a:lvl2pPr>
            <a:lvl3pPr marL="752826" indent="0">
              <a:buNone/>
              <a:defRPr sz="2000"/>
            </a:lvl3pPr>
            <a:lvl4pPr marL="1129238" indent="0">
              <a:buNone/>
              <a:defRPr sz="1600"/>
            </a:lvl4pPr>
            <a:lvl5pPr marL="1505651" indent="0">
              <a:buNone/>
              <a:defRPr sz="1600"/>
            </a:lvl5pPr>
            <a:lvl6pPr marL="1882064" indent="0">
              <a:buNone/>
              <a:defRPr sz="1600"/>
            </a:lvl6pPr>
            <a:lvl7pPr marL="2258477" indent="0">
              <a:buNone/>
              <a:defRPr sz="1600"/>
            </a:lvl7pPr>
            <a:lvl8pPr marL="2634889" indent="0">
              <a:buNone/>
              <a:defRPr sz="1600"/>
            </a:lvl8pPr>
            <a:lvl9pPr marL="3011302" indent="0">
              <a:buNone/>
              <a:defRPr sz="16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200"/>
            </a:lvl1pPr>
            <a:lvl2pPr marL="376413" indent="0">
              <a:buNone/>
              <a:defRPr sz="1000"/>
            </a:lvl2pPr>
            <a:lvl3pPr marL="752826" indent="0">
              <a:buNone/>
              <a:defRPr sz="800"/>
            </a:lvl3pPr>
            <a:lvl4pPr marL="1129238" indent="0">
              <a:buNone/>
              <a:defRPr sz="700"/>
            </a:lvl4pPr>
            <a:lvl5pPr marL="1505651" indent="0">
              <a:buNone/>
              <a:defRPr sz="700"/>
            </a:lvl5pPr>
            <a:lvl6pPr marL="1882064" indent="0">
              <a:buNone/>
              <a:defRPr sz="700"/>
            </a:lvl6pPr>
            <a:lvl7pPr marL="2258477" indent="0">
              <a:buNone/>
              <a:defRPr sz="700"/>
            </a:lvl7pPr>
            <a:lvl8pPr marL="2634889" indent="0">
              <a:buNone/>
              <a:defRPr sz="700"/>
            </a:lvl8pPr>
            <a:lvl9pPr marL="3011302" indent="0">
              <a:buNone/>
              <a:defRPr sz="7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487071-B472-4263-92D7-A9FDC3FE202F}" type="datetimeFigureOut">
              <a:rPr lang="en-US" smtClean="0"/>
              <a:pPr/>
              <a:t>11/4/15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881A52-D42E-4AD4-9D99-4A74C93092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75283" tIns="37641" rIns="75283" bIns="376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2"/>
            <a:ext cx="8229600" cy="3771636"/>
          </a:xfrm>
          <a:prstGeom prst="rect">
            <a:avLst/>
          </a:prstGeom>
        </p:spPr>
        <p:txBody>
          <a:bodyPr vert="horz" lIns="75283" tIns="37641" rIns="75283" bIns="376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2" y="5296959"/>
            <a:ext cx="2133600" cy="304271"/>
          </a:xfrm>
          <a:prstGeom prst="rect">
            <a:avLst/>
          </a:prstGeom>
        </p:spPr>
        <p:txBody>
          <a:bodyPr vert="horz" lIns="75283" tIns="37641" rIns="75283" bIns="37641" rtlCol="0" anchor="ctr"/>
          <a:lstStyle>
            <a:lvl1pPr algn="l">
              <a:defRPr sz="1000">
                <a:solidFill>
                  <a:schemeClr val="tx1">
                    <a:tint val="75000"/>
                  </a:schemeClr>
                </a:solidFill>
              </a:defRPr>
            </a:lvl1pPr>
          </a:lstStyle>
          <a:p>
            <a:fld id="{2A487071-B472-4263-92D7-A9FDC3FE202F}" type="datetimeFigureOut">
              <a:rPr lang="en-US" smtClean="0"/>
              <a:pPr/>
              <a:t>11/4/15</a:t>
            </a:fld>
            <a:endParaRPr lang="en-US"/>
          </a:p>
        </p:txBody>
      </p:sp>
      <p:sp>
        <p:nvSpPr>
          <p:cNvPr id="5" name="Footer Placeholder 4"/>
          <p:cNvSpPr>
            <a:spLocks noGrp="1"/>
          </p:cNvSpPr>
          <p:nvPr>
            <p:ph type="ftr" sz="quarter" idx="3"/>
          </p:nvPr>
        </p:nvSpPr>
        <p:spPr>
          <a:xfrm>
            <a:off x="3124202" y="5296959"/>
            <a:ext cx="2895600" cy="304271"/>
          </a:xfrm>
          <a:prstGeom prst="rect">
            <a:avLst/>
          </a:prstGeom>
        </p:spPr>
        <p:txBody>
          <a:bodyPr vert="horz" lIns="75283" tIns="37641" rIns="75283" bIns="37641"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5296959"/>
            <a:ext cx="2133600" cy="304271"/>
          </a:xfrm>
          <a:prstGeom prst="rect">
            <a:avLst/>
          </a:prstGeom>
        </p:spPr>
        <p:txBody>
          <a:bodyPr vert="horz" lIns="75283" tIns="37641" rIns="75283" bIns="37641" rtlCol="0" anchor="ctr"/>
          <a:lstStyle>
            <a:lvl1pPr algn="r">
              <a:defRPr sz="1000">
                <a:solidFill>
                  <a:schemeClr val="tx1">
                    <a:tint val="75000"/>
                  </a:schemeClr>
                </a:solidFill>
              </a:defRPr>
            </a:lvl1pPr>
          </a:lstStyle>
          <a:p>
            <a:fld id="{A3881A52-D42E-4AD4-9D99-4A74C93092B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52826" rtl="0" eaLnBrk="1" latinLnBrk="0" hangingPunct="1">
        <a:spcBef>
          <a:spcPct val="0"/>
        </a:spcBef>
        <a:buNone/>
        <a:defRPr sz="3600" kern="1200">
          <a:solidFill>
            <a:schemeClr val="tx1"/>
          </a:solidFill>
          <a:latin typeface="+mj-lt"/>
          <a:ea typeface="+mj-ea"/>
          <a:cs typeface="+mj-cs"/>
        </a:defRPr>
      </a:lvl1pPr>
    </p:titleStyle>
    <p:bodyStyle>
      <a:lvl1pPr marL="282310" indent="-282310" algn="l" defTabSz="752826" rtl="0" eaLnBrk="1" latinLnBrk="0" hangingPunct="1">
        <a:spcBef>
          <a:spcPct val="20000"/>
        </a:spcBef>
        <a:buFont typeface="Arial" pitchFamily="34" charset="0"/>
        <a:buChar char="•"/>
        <a:defRPr sz="2600" kern="1200">
          <a:solidFill>
            <a:schemeClr val="tx1"/>
          </a:solidFill>
          <a:latin typeface="+mn-lt"/>
          <a:ea typeface="+mn-ea"/>
          <a:cs typeface="+mn-cs"/>
        </a:defRPr>
      </a:lvl1pPr>
      <a:lvl2pPr marL="611671" indent="-235258" algn="l" defTabSz="752826" rtl="0" eaLnBrk="1" latinLnBrk="0" hangingPunct="1">
        <a:spcBef>
          <a:spcPct val="20000"/>
        </a:spcBef>
        <a:buFont typeface="Arial" pitchFamily="34" charset="0"/>
        <a:buChar char="–"/>
        <a:defRPr sz="2300" kern="1200">
          <a:solidFill>
            <a:schemeClr val="tx1"/>
          </a:solidFill>
          <a:latin typeface="+mn-lt"/>
          <a:ea typeface="+mn-ea"/>
          <a:cs typeface="+mn-cs"/>
        </a:defRPr>
      </a:lvl2pPr>
      <a:lvl3pPr marL="941032" indent="-188206" algn="l" defTabSz="752826"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17445" indent="-188206" algn="l" defTabSz="75282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693857" indent="-188206" algn="l" defTabSz="75282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070270" indent="-188206" algn="l" defTabSz="75282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446683" indent="-188206" algn="l" defTabSz="75282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823096" indent="-188206" algn="l" defTabSz="75282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199508" indent="-188206" algn="l" defTabSz="75282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752826" rtl="0" eaLnBrk="1" latinLnBrk="0" hangingPunct="1">
        <a:defRPr sz="1500" kern="1200">
          <a:solidFill>
            <a:schemeClr val="tx1"/>
          </a:solidFill>
          <a:latin typeface="+mn-lt"/>
          <a:ea typeface="+mn-ea"/>
          <a:cs typeface="+mn-cs"/>
        </a:defRPr>
      </a:lvl1pPr>
      <a:lvl2pPr marL="376413" algn="l" defTabSz="752826" rtl="0" eaLnBrk="1" latinLnBrk="0" hangingPunct="1">
        <a:defRPr sz="1500" kern="1200">
          <a:solidFill>
            <a:schemeClr val="tx1"/>
          </a:solidFill>
          <a:latin typeface="+mn-lt"/>
          <a:ea typeface="+mn-ea"/>
          <a:cs typeface="+mn-cs"/>
        </a:defRPr>
      </a:lvl2pPr>
      <a:lvl3pPr marL="752826" algn="l" defTabSz="752826" rtl="0" eaLnBrk="1" latinLnBrk="0" hangingPunct="1">
        <a:defRPr sz="1500" kern="1200">
          <a:solidFill>
            <a:schemeClr val="tx1"/>
          </a:solidFill>
          <a:latin typeface="+mn-lt"/>
          <a:ea typeface="+mn-ea"/>
          <a:cs typeface="+mn-cs"/>
        </a:defRPr>
      </a:lvl3pPr>
      <a:lvl4pPr marL="1129238" algn="l" defTabSz="752826" rtl="0" eaLnBrk="1" latinLnBrk="0" hangingPunct="1">
        <a:defRPr sz="1500" kern="1200">
          <a:solidFill>
            <a:schemeClr val="tx1"/>
          </a:solidFill>
          <a:latin typeface="+mn-lt"/>
          <a:ea typeface="+mn-ea"/>
          <a:cs typeface="+mn-cs"/>
        </a:defRPr>
      </a:lvl4pPr>
      <a:lvl5pPr marL="1505651" algn="l" defTabSz="752826" rtl="0" eaLnBrk="1" latinLnBrk="0" hangingPunct="1">
        <a:defRPr sz="1500" kern="1200">
          <a:solidFill>
            <a:schemeClr val="tx1"/>
          </a:solidFill>
          <a:latin typeface="+mn-lt"/>
          <a:ea typeface="+mn-ea"/>
          <a:cs typeface="+mn-cs"/>
        </a:defRPr>
      </a:lvl5pPr>
      <a:lvl6pPr marL="1882064" algn="l" defTabSz="752826" rtl="0" eaLnBrk="1" latinLnBrk="0" hangingPunct="1">
        <a:defRPr sz="1500" kern="1200">
          <a:solidFill>
            <a:schemeClr val="tx1"/>
          </a:solidFill>
          <a:latin typeface="+mn-lt"/>
          <a:ea typeface="+mn-ea"/>
          <a:cs typeface="+mn-cs"/>
        </a:defRPr>
      </a:lvl6pPr>
      <a:lvl7pPr marL="2258477" algn="l" defTabSz="752826" rtl="0" eaLnBrk="1" latinLnBrk="0" hangingPunct="1">
        <a:defRPr sz="1500" kern="1200">
          <a:solidFill>
            <a:schemeClr val="tx1"/>
          </a:solidFill>
          <a:latin typeface="+mn-lt"/>
          <a:ea typeface="+mn-ea"/>
          <a:cs typeface="+mn-cs"/>
        </a:defRPr>
      </a:lvl7pPr>
      <a:lvl8pPr marL="2634889" algn="l" defTabSz="752826" rtl="0" eaLnBrk="1" latinLnBrk="0" hangingPunct="1">
        <a:defRPr sz="1500" kern="1200">
          <a:solidFill>
            <a:schemeClr val="tx1"/>
          </a:solidFill>
          <a:latin typeface="+mn-lt"/>
          <a:ea typeface="+mn-ea"/>
          <a:cs typeface="+mn-cs"/>
        </a:defRPr>
      </a:lvl8pPr>
      <a:lvl9pPr marL="3011302" algn="l" defTabSz="7528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elkerswikinomics.com/blog/category/3-international-economics/3-3-the-balance-of-payments/balance-of-trade/" TargetMode="External"/><Relationship Id="rId4" Type="http://schemas.openxmlformats.org/officeDocument/2006/relationships/hyperlink" Target="http://welkerswikinomics.com/blog/category/current-account-2/" TargetMode="External"/><Relationship Id="rId5" Type="http://schemas.openxmlformats.org/officeDocument/2006/relationships/hyperlink" Target="http://welkerswikinomics.com/blog/category/capital-account/" TargetMode="External"/><Relationship Id="rId6" Type="http://schemas.openxmlformats.org/officeDocument/2006/relationships/hyperlink" Target="http://www.econclassroom.com/?cat=22" TargetMode="External"/><Relationship Id="rId7" Type="http://schemas.openxmlformats.org/officeDocument/2006/relationships/hyperlink" Target="http://www.econclassroom.com/?page_id=2889" TargetMode="External"/><Relationship Id="rId8" Type="http://schemas.openxmlformats.org/officeDocument/2006/relationships/hyperlink" Target="http://www.econclassroom.com/?page_id=3196" TargetMode="External"/><Relationship Id="rId1" Type="http://schemas.openxmlformats.org/officeDocument/2006/relationships/slideLayout" Target="../slideLayouts/slideLayout7.xml"/><Relationship Id="rId2" Type="http://schemas.openxmlformats.org/officeDocument/2006/relationships/hyperlink" Target="http://welkerswikinomics.com/blog/category/3-international-economics/3-3-the-balance-of-payments/balance-of-payment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econclassroom.com/?p=3057" TargetMode="External"/><Relationship Id="rId4" Type="http://schemas.openxmlformats.org/officeDocument/2006/relationships/image" Target="../media/image3.png"/><Relationship Id="rId1" Type="http://schemas.openxmlformats.org/officeDocument/2006/relationships/video" Target="http://www.youtube.com/v/cg17YTtsk2U?version=3&amp;hl=en_US&amp;rel=0" TargetMode="Externa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econclassroom.com/?p=2818" TargetMode="External"/><Relationship Id="rId4" Type="http://schemas.openxmlformats.org/officeDocument/2006/relationships/image" Target="../media/image3.png"/><Relationship Id="rId1" Type="http://schemas.openxmlformats.org/officeDocument/2006/relationships/video" Target="http://www.youtube.com/v/VgCFN9M2aFE?version=3&amp;hl=en_US&amp;rel=0" TargetMode="Externa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hyperlink" Target="http://www.econclassroom.com/?p=2821" TargetMode="External"/><Relationship Id="rId4" Type="http://schemas.openxmlformats.org/officeDocument/2006/relationships/image" Target="../media/image3.png"/><Relationship Id="rId1" Type="http://schemas.openxmlformats.org/officeDocument/2006/relationships/video" Target="http://www.youtube.com/v/HSd7ybLJUuw?version=3&amp;hl=en_US&amp;rel=0" TargetMode="Externa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hyperlink" Target="http://en.wikipedia.org/wiki/Balance_of_payments" TargetMode="External"/><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1" Type="http://schemas.openxmlformats.org/officeDocument/2006/relationships/hyperlink" Target="http://welkerswikinomics.com/blog/2007/10/23/the-us-dollars-decline-in-value-may-cause-more-harm-than-good-for-the-us-economy/" TargetMode="External"/><Relationship Id="rId12" Type="http://schemas.openxmlformats.org/officeDocument/2006/relationships/hyperlink" Target="http://welkerswikinomics.com/blog/2007/10/15/comparative-advantage-and-trade-oh-what-a-beautiful-concept/" TargetMode="External"/><Relationship Id="rId1" Type="http://schemas.openxmlformats.org/officeDocument/2006/relationships/slideLayout" Target="../slideLayouts/slideLayout7.xml"/><Relationship Id="rId2" Type="http://schemas.openxmlformats.org/officeDocument/2006/relationships/hyperlink" Target="http://welkerswikinomics.com/blog/2008/04/23/us-balance-of-payments-deficit-prophecies/" TargetMode="External"/><Relationship Id="rId3" Type="http://schemas.openxmlformats.org/officeDocument/2006/relationships/hyperlink" Target="http://welkerswikinomics.com/blog/2008/04/24/dominican-republic-struggles-to-find-its-comparative-advantage-as-it-faces-new-competition-from-asia/" TargetMode="External"/><Relationship Id="rId4" Type="http://schemas.openxmlformats.org/officeDocument/2006/relationships/hyperlink" Target="http://welkerswikinomics.com/blog/2008/04/20/whats-koreas-beef-with-the-us-on-trade/" TargetMode="External"/><Relationship Id="rId5" Type="http://schemas.openxmlformats.org/officeDocument/2006/relationships/hyperlink" Target="http://welkerswikinomics.com/blog/2008/03/18/mankiw-on-free-trade-in-politics/" TargetMode="External"/><Relationship Id="rId6" Type="http://schemas.openxmlformats.org/officeDocument/2006/relationships/hyperlink" Target="http://welkerswikinomics.com/blog/2008/03/17/silver-lining-of-us-recession-more-balanced-trade/" TargetMode="External"/><Relationship Id="rId7" Type="http://schemas.openxmlformats.org/officeDocument/2006/relationships/hyperlink" Target="http://welkerswikinomics.com/blog/2008/02/27/china-formerly-the-worlds-factory-now-a-nation-of-consumers/" TargetMode="External"/><Relationship Id="rId8" Type="http://schemas.openxmlformats.org/officeDocument/2006/relationships/hyperlink" Target="http://welkerswikinomics.com/blog/2008/02/17/us-slowdown-puts-the-pinch-on-chinese-garmont-makers/" TargetMode="External"/><Relationship Id="rId9" Type="http://schemas.openxmlformats.org/officeDocument/2006/relationships/hyperlink" Target="http://welkerswikinomics.com/blog/2008/02/11/could-a-us-recession-be-good-for-china/" TargetMode="External"/><Relationship Id="rId10" Type="http://schemas.openxmlformats.org/officeDocument/2006/relationships/hyperlink" Target="http://welkerswikinomics.com/blog/2007/11/20/exports-good-imports-also-good/"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econclassroom.com/?p=3102" TargetMode="External"/><Relationship Id="rId4" Type="http://schemas.openxmlformats.org/officeDocument/2006/relationships/image" Target="../media/image3.png"/><Relationship Id="rId1" Type="http://schemas.openxmlformats.org/officeDocument/2006/relationships/video" Target="http://www.youtube.com/v/KthNiXu458I?version=3&amp;hl=en_US&amp;rel=0" TargetMode="External"/><Relationship Id="rId2"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a:latin typeface="Lucida Sans - 24"/>
              </a:rPr>
              <a:t>U</a:t>
            </a:r>
            <a:r>
              <a:rPr lang="en-US" sz="1400" i="1" dirty="0" smtClean="0">
                <a:latin typeface="Lucida Sans - 18"/>
              </a:rPr>
              <a:t>nit Overview</a:t>
            </a:r>
            <a:endParaRPr lang="en-US" sz="1400" i="1" dirty="0">
              <a:latin typeface="Lucida Sans - 18"/>
            </a:endParaRPr>
          </a:p>
        </p:txBody>
      </p:sp>
      <p:graphicFrame>
        <p:nvGraphicFramePr>
          <p:cNvPr id="7" name="Table 6"/>
          <p:cNvGraphicFramePr>
            <a:graphicFrameLocks noGrp="1"/>
          </p:cNvGraphicFramePr>
          <p:nvPr>
            <p:extLst>
              <p:ext uri="{D42A27DB-BD31-4B8C-83A1-F6EECF244321}">
                <p14:modId xmlns:p14="http://schemas.microsoft.com/office/powerpoint/2010/main" val="3557877611"/>
              </p:ext>
            </p:extLst>
          </p:nvPr>
        </p:nvGraphicFramePr>
        <p:xfrm>
          <a:off x="144780" y="876298"/>
          <a:ext cx="6941820" cy="4648202"/>
        </p:xfrm>
        <a:graphic>
          <a:graphicData uri="http://schemas.openxmlformats.org/drawingml/2006/table">
            <a:tbl>
              <a:tblPr firstRow="1" bandRow="1">
                <a:tableStyleId>{5C22544A-7EE6-4342-B048-85BDC9FD1C3A}</a:tableStyleId>
              </a:tblPr>
              <a:tblGrid>
                <a:gridCol w="6941820"/>
              </a:tblGrid>
              <a:tr h="1447802">
                <a:tc>
                  <a:txBody>
                    <a:bodyPr/>
                    <a:lstStyle/>
                    <a:p>
                      <a:r>
                        <a:rPr lang="en-US" sz="2000" b="1" dirty="0" smtClean="0">
                          <a:solidFill>
                            <a:srgbClr val="0000FF"/>
                          </a:solidFill>
                          <a:latin typeface="+mn-lt"/>
                          <a:cs typeface="Calibri" pitchFamily="34" charset="0"/>
                        </a:rPr>
                        <a:t>The Structure of the Balance</a:t>
                      </a:r>
                      <a:r>
                        <a:rPr lang="en-US" sz="2000" b="1" baseline="0" dirty="0" smtClean="0">
                          <a:solidFill>
                            <a:srgbClr val="0000FF"/>
                          </a:solidFill>
                          <a:latin typeface="+mn-lt"/>
                          <a:cs typeface="Calibri" pitchFamily="34" charset="0"/>
                        </a:rPr>
                        <a:t> of Payments</a:t>
                      </a:r>
                      <a:endParaRPr lang="en-US" sz="2000" b="1" dirty="0">
                        <a:solidFill>
                          <a:schemeClr val="tx1"/>
                        </a:solidFill>
                        <a:latin typeface="+mn-lt"/>
                        <a:cs typeface="Calibri" pitchFamily="34" charset="0"/>
                      </a:endParaRPr>
                    </a:p>
                    <a:p>
                      <a:pPr marL="285750" indent="-285750">
                        <a:buFont typeface="Arial" pitchFamily="34" charset="0"/>
                        <a:buChar char="•"/>
                      </a:pPr>
                      <a:r>
                        <a:rPr lang="en-US" sz="1800" b="0" baseline="0" dirty="0" smtClean="0">
                          <a:solidFill>
                            <a:schemeClr val="tx1"/>
                          </a:solidFill>
                          <a:latin typeface="+mn-lt"/>
                          <a:cs typeface="Calibri" pitchFamily="34" charset="0"/>
                        </a:rPr>
                        <a:t>The meaning of the balance of payments</a:t>
                      </a:r>
                    </a:p>
                    <a:p>
                      <a:pPr marL="285750" indent="-285750">
                        <a:buFont typeface="Arial" pitchFamily="34" charset="0"/>
                        <a:buChar char="•"/>
                      </a:pPr>
                      <a:r>
                        <a:rPr lang="en-US" sz="1600" b="0" baseline="0" dirty="0" smtClean="0">
                          <a:solidFill>
                            <a:schemeClr val="tx1"/>
                          </a:solidFill>
                          <a:latin typeface="+mn-lt"/>
                          <a:cs typeface="Calibri" pitchFamily="34" charset="0"/>
                        </a:rPr>
                        <a:t>The components of the balance of payments accounts</a:t>
                      </a:r>
                    </a:p>
                    <a:p>
                      <a:pPr marL="285750" indent="-285750">
                        <a:buFont typeface="Arial" pitchFamily="34" charset="0"/>
                        <a:buChar char="•"/>
                      </a:pPr>
                      <a:r>
                        <a:rPr lang="en-US" sz="1600" b="0" baseline="0" dirty="0" smtClean="0">
                          <a:solidFill>
                            <a:schemeClr val="tx1"/>
                          </a:solidFill>
                          <a:latin typeface="+mn-lt"/>
                          <a:cs typeface="Calibri" pitchFamily="34" charset="0"/>
                        </a:rPr>
                        <a:t>The relationships between the accounts</a:t>
                      </a: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805836">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000" b="1" dirty="0" smtClean="0">
                          <a:solidFill>
                            <a:srgbClr val="0000FF"/>
                          </a:solidFill>
                          <a:latin typeface="+mn-lt"/>
                          <a:cs typeface="Calibri" pitchFamily="34" charset="0"/>
                        </a:rPr>
                        <a:t>Current account deficits</a:t>
                      </a:r>
                      <a:endParaRPr lang="en-US" sz="20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The relationship between the current account and exchange rates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Implications of a persistent current account deficit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Methods to correct a persistent current account deficit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The Marshall-Lerner condition and the J-curve effect</a:t>
                      </a: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394564">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000" b="1" dirty="0" smtClean="0">
                          <a:solidFill>
                            <a:srgbClr val="0000FF"/>
                          </a:solidFill>
                          <a:latin typeface="+mn-lt"/>
                          <a:cs typeface="Calibri" pitchFamily="34" charset="0"/>
                        </a:rPr>
                        <a:t>Current account surpluses</a:t>
                      </a:r>
                      <a:endParaRPr lang="en-US" sz="20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The relationship between the current account and exchange rates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Implications of a persistent current account surplus</a:t>
                      </a: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357935001"/>
              </p:ext>
            </p:extLst>
          </p:nvPr>
        </p:nvGraphicFramePr>
        <p:xfrm>
          <a:off x="7162800" y="876300"/>
          <a:ext cx="1851660" cy="4724400"/>
        </p:xfrm>
        <a:graphic>
          <a:graphicData uri="http://schemas.openxmlformats.org/drawingml/2006/table">
            <a:tbl>
              <a:tblPr firstRow="1" bandRow="1">
                <a:tableStyleId>{5C22544A-7EE6-4342-B048-85BDC9FD1C3A}</a:tableStyleId>
              </a:tblPr>
              <a:tblGrid>
                <a:gridCol w="1851660"/>
              </a:tblGrid>
              <a:tr h="4724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Balance of Payments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2"/>
                        </a:rPr>
                        <a:t>Balance of Payments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3"/>
                        </a:rPr>
                        <a:t>Balance of Trade</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Current account</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Financial</a:t>
                      </a:r>
                      <a:r>
                        <a:rPr lang="en-US" sz="1600" b="0" i="0" u="none" strike="noStrike" kern="1200" baseline="0" dirty="0" smtClean="0">
                          <a:solidFill>
                            <a:schemeClr val="lt1"/>
                          </a:solidFill>
                          <a:effectLst/>
                          <a:latin typeface="+mn-lt"/>
                          <a:ea typeface="+mn-ea"/>
                          <a:cs typeface="+mn-cs"/>
                          <a:hlinkClick r:id="rId5"/>
                        </a:rPr>
                        <a:t> </a:t>
                      </a:r>
                      <a:r>
                        <a:rPr lang="en-US" sz="1600" b="0" i="0" u="none" strike="noStrike" kern="1200" dirty="0" smtClean="0">
                          <a:solidFill>
                            <a:schemeClr val="lt1"/>
                          </a:solidFill>
                          <a:effectLst/>
                          <a:latin typeface="+mn-lt"/>
                          <a:ea typeface="+mn-ea"/>
                          <a:cs typeface="+mn-cs"/>
                          <a:hlinkClick r:id="rId5"/>
                        </a:rPr>
                        <a:t> account</a:t>
                      </a:r>
                      <a:endParaRPr lang="en-US" sz="1600" b="0" i="0"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sng" kern="1200" dirty="0" smtClean="0">
                          <a:solidFill>
                            <a:schemeClr val="lt1"/>
                          </a:solidFill>
                          <a:effectLst/>
                          <a:latin typeface="+mn-lt"/>
                          <a:ea typeface="+mn-ea"/>
                          <a:cs typeface="+mn-cs"/>
                          <a:hlinkClick r:id="rId6"/>
                        </a:rPr>
                        <a:t>The Balance of Payments Video Lessons</a:t>
                      </a:r>
                      <a:endParaRPr lang="en-US" sz="1600" b="0" i="0" u="sng"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i="0" u="sng" kern="1200" dirty="0" smtClean="0">
                        <a:solidFill>
                          <a:schemeClr val="lt1"/>
                        </a:solidFill>
                        <a:effectLst/>
                        <a:latin typeface="+mn-lt"/>
                        <a:ea typeface="+mn-ea"/>
                        <a:cs typeface="+mn-cs"/>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Worksheets</a:t>
                      </a:r>
                      <a:r>
                        <a:rPr lang="en-US" sz="1600" b="0" baseline="0" dirty="0" smtClean="0">
                          <a:solidFill>
                            <a:schemeClr val="tx1"/>
                          </a:solidFill>
                          <a:latin typeface="+mn-lt"/>
                          <a:hlinkClick r:id=""/>
                        </a:rPr>
                        <a:t> and </a:t>
                      </a:r>
                      <a:r>
                        <a:rPr lang="en-US" sz="1600" b="0" dirty="0" smtClean="0">
                          <a:solidFill>
                            <a:schemeClr val="tx1"/>
                          </a:solidFill>
                          <a:latin typeface="+mn-lt"/>
                          <a:hlinkClick r:id=""/>
                        </a:rPr>
                        <a:t>Practice</a:t>
                      </a:r>
                      <a:r>
                        <a:rPr lang="en-US" sz="1600" b="0" baseline="0" dirty="0" smtClean="0">
                          <a:solidFill>
                            <a:schemeClr val="tx1"/>
                          </a:solidFill>
                          <a:latin typeface="+mn-lt"/>
                          <a:hlinkClick r:id="rId7"/>
                        </a:rPr>
                        <a:t> 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8"/>
                        </a:rPr>
                        <a:t>International Economics Glossary</a:t>
                      </a:r>
                      <a:endParaRPr lang="en-US" sz="1600" b="0" dirty="0" smtClean="0">
                        <a:solidFill>
                          <a:schemeClr val="tx1"/>
                        </a:solidFill>
                        <a:latin typeface="+mn-lt"/>
                      </a:endParaRPr>
                    </a:p>
                  </a:txBody>
                  <a:tcPr marL="82296" marR="82296" marT="7975" marB="7975">
                    <a:solidFill>
                      <a:schemeClr val="bg1">
                        <a:lumMod val="65000"/>
                        <a:alpha val="22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76346"/>
          </a:xfrm>
          <a:prstGeom prst="rect">
            <a:avLst/>
          </a:prstGeom>
          <a:noFill/>
        </p:spPr>
        <p:txBody>
          <a:bodyPr vert="horz" wrap="square" lIns="75283" tIns="37641" rIns="75283" bIns="37641" rtlCol="0">
            <a:spAutoFit/>
          </a:bodyPr>
          <a:lstStyle/>
          <a:p>
            <a:r>
              <a:rPr lang="en-US" sz="2400" dirty="0" smtClean="0">
                <a:solidFill>
                  <a:srgbClr val="FF0000"/>
                </a:solidFill>
              </a:rPr>
              <a:t>Floating Exchange Rates and the Balance of Payments</a:t>
            </a:r>
          </a:p>
          <a:p>
            <a:r>
              <a:rPr lang="en-US" sz="1800" dirty="0" smtClean="0"/>
              <a:t>Two nation’s, both with floating exchange rate systems, should, in theory, experience relative balance between their current and financial accounts, experiencing neither deficits nor surpluses. Here’s why.</a:t>
            </a:r>
            <a:endParaRPr lang="en-US" sz="1800" b="1" dirty="0"/>
          </a:p>
        </p:txBody>
      </p:sp>
      <p:sp>
        <p:nvSpPr>
          <p:cNvPr id="53" name="TextBox 52"/>
          <p:cNvSpPr txBox="1"/>
          <p:nvPr/>
        </p:nvSpPr>
        <p:spPr>
          <a:xfrm>
            <a:off x="0" y="1952804"/>
            <a:ext cx="5326912" cy="3724096"/>
          </a:xfrm>
          <a:prstGeom prst="rect">
            <a:avLst/>
          </a:prstGeom>
          <a:noFill/>
        </p:spPr>
        <p:txBody>
          <a:bodyPr wrap="square" rtlCol="0">
            <a:spAutoFit/>
          </a:bodyPr>
          <a:lstStyle/>
          <a:p>
            <a:r>
              <a:rPr lang="en-US" sz="1600" b="1" dirty="0" smtClean="0">
                <a:solidFill>
                  <a:srgbClr val="0000CC"/>
                </a:solidFill>
              </a:rPr>
              <a:t>Assume trade between the US and Europe is in balance, and the US Fed lowers American interest rates:</a:t>
            </a:r>
          </a:p>
          <a:p>
            <a:pPr marL="342900" indent="-342900">
              <a:buFont typeface="+mj-lt"/>
              <a:buAutoNum type="arabicPeriod"/>
            </a:pPr>
            <a:r>
              <a:rPr lang="en-US" sz="1400" dirty="0" smtClean="0"/>
              <a:t>Demand for euros will increase due to the greater returns on European investments. This causes the euro to appreciate against the dollar. </a:t>
            </a:r>
            <a:r>
              <a:rPr lang="en-US" sz="1400" b="1" dirty="0" smtClean="0">
                <a:solidFill>
                  <a:srgbClr val="FF0000"/>
                </a:solidFill>
              </a:rPr>
              <a:t>GRAPH A)</a:t>
            </a:r>
            <a:endParaRPr lang="en-US" sz="1400" dirty="0" smtClean="0">
              <a:solidFill>
                <a:srgbClr val="FF0000"/>
              </a:solidFill>
            </a:endParaRPr>
          </a:p>
          <a:p>
            <a:pPr marL="342900" indent="-342900">
              <a:buFont typeface="+mj-lt"/>
              <a:buAutoNum type="arabicPeriod"/>
            </a:pPr>
            <a:r>
              <a:rPr lang="en-US" sz="1400" dirty="0" smtClean="0"/>
              <a:t>The stronger euro leads Europeans to demand more American goods. </a:t>
            </a:r>
            <a:r>
              <a:rPr lang="en-US" sz="1400" i="1" dirty="0" smtClean="0">
                <a:solidFill>
                  <a:srgbClr val="0000CC"/>
                </a:solidFill>
              </a:rPr>
              <a:t>America’s current account balance moves towards surplus and Europe towards deficit.</a:t>
            </a:r>
          </a:p>
          <a:p>
            <a:pPr marL="342900" indent="-342900">
              <a:buFont typeface="+mj-lt"/>
              <a:buAutoNum type="arabicPeriod"/>
            </a:pPr>
            <a:r>
              <a:rPr lang="en-US" sz="1400" dirty="0" smtClean="0"/>
              <a:t>Over time, the greater demand for American goods will cause demand for dollars to rise and the dollar to appreciate against the euro. </a:t>
            </a:r>
            <a:r>
              <a:rPr lang="en-US" sz="1400" b="1" dirty="0" smtClean="0">
                <a:solidFill>
                  <a:srgbClr val="FF0000"/>
                </a:solidFill>
              </a:rPr>
              <a:t>GRAPH B)</a:t>
            </a:r>
            <a:endParaRPr lang="en-US" sz="1400" dirty="0" smtClean="0">
              <a:solidFill>
                <a:srgbClr val="FF0000"/>
              </a:solidFill>
            </a:endParaRPr>
          </a:p>
          <a:p>
            <a:pPr marL="342900" indent="-342900">
              <a:buFont typeface="+mj-lt"/>
              <a:buAutoNum type="arabicPeriod"/>
            </a:pPr>
            <a:r>
              <a:rPr lang="en-US" sz="1400" dirty="0" smtClean="0"/>
              <a:t>As the dollar appreciates, European consumers will begin demanding fewer US goods, and Americans more European goods. </a:t>
            </a:r>
            <a:endParaRPr lang="en-US" sz="1400" b="1" dirty="0"/>
          </a:p>
          <a:p>
            <a:pPr algn="ctr"/>
            <a:r>
              <a:rPr lang="en-US" sz="1800" i="1" dirty="0" smtClean="0">
                <a:solidFill>
                  <a:srgbClr val="F61F0E"/>
                </a:solidFill>
              </a:rPr>
              <a:t>The result of the changing exchange rates is balanced trade over time between the US and Europe!</a:t>
            </a:r>
          </a:p>
        </p:txBody>
      </p:sp>
      <p:grpSp>
        <p:nvGrpSpPr>
          <p:cNvPr id="62" name="Group 61"/>
          <p:cNvGrpSpPr/>
          <p:nvPr/>
        </p:nvGrpSpPr>
        <p:grpSpPr>
          <a:xfrm>
            <a:off x="5326912" y="1638300"/>
            <a:ext cx="3588488" cy="2185445"/>
            <a:chOff x="5326912" y="1638300"/>
            <a:chExt cx="3588488" cy="2185445"/>
          </a:xfrm>
        </p:grpSpPr>
        <p:grpSp>
          <p:nvGrpSpPr>
            <p:cNvPr id="26" name="Group 25"/>
            <p:cNvGrpSpPr/>
            <p:nvPr/>
          </p:nvGrpSpPr>
          <p:grpSpPr>
            <a:xfrm>
              <a:off x="5791200" y="1638300"/>
              <a:ext cx="3124200" cy="2185445"/>
              <a:chOff x="894060" y="4498969"/>
              <a:chExt cx="3471333" cy="3015915"/>
            </a:xfrm>
          </p:grpSpPr>
          <p:cxnSp>
            <p:nvCxnSpPr>
              <p:cNvPr id="4" name="Straight Connector 3"/>
              <p:cNvCxnSpPr/>
              <p:nvPr/>
            </p:nvCxnSpPr>
            <p:spPr>
              <a:xfrm>
                <a:off x="1418153" y="4584350"/>
                <a:ext cx="0" cy="24094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408791" y="6993830"/>
                <a:ext cx="267275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18858" y="4498969"/>
                <a:ext cx="573861" cy="424732"/>
              </a:xfrm>
              <a:prstGeom prst="rect">
                <a:avLst/>
              </a:prstGeom>
              <a:noFill/>
            </p:spPr>
            <p:txBody>
              <a:bodyPr vert="horz" rtlCol="0">
                <a:spAutoFit/>
              </a:bodyPr>
              <a:lstStyle/>
              <a:p>
                <a:r>
                  <a:rPr lang="en-US" sz="1400" dirty="0" smtClean="0">
                    <a:solidFill>
                      <a:srgbClr val="000000"/>
                    </a:solidFill>
                  </a:rPr>
                  <a:t>$/</a:t>
                </a:r>
                <a:r>
                  <a:rPr lang="en-US" sz="1400" b="1" dirty="0" smtClean="0">
                    <a:solidFill>
                      <a:srgbClr val="000000"/>
                    </a:solidFill>
                  </a:rPr>
                  <a:t>€</a:t>
                </a:r>
                <a:endParaRPr lang="en-US" sz="1400" b="1" dirty="0">
                  <a:solidFill>
                    <a:srgbClr val="000000"/>
                  </a:solidFill>
                </a:endParaRPr>
              </a:p>
            </p:txBody>
          </p:sp>
          <p:sp>
            <p:nvSpPr>
              <p:cNvPr id="8" name="TextBox 7"/>
              <p:cNvSpPr txBox="1"/>
              <p:nvPr/>
            </p:nvSpPr>
            <p:spPr>
              <a:xfrm>
                <a:off x="3791535" y="7090152"/>
                <a:ext cx="510023" cy="424732"/>
              </a:xfrm>
              <a:prstGeom prst="rect">
                <a:avLst/>
              </a:prstGeom>
              <a:noFill/>
            </p:spPr>
            <p:txBody>
              <a:bodyPr vert="horz" rtlCol="0">
                <a:spAutoFit/>
              </a:bodyPr>
              <a:lstStyle/>
              <a:p>
                <a:r>
                  <a:rPr lang="en-US" sz="1400" dirty="0" smtClean="0">
                    <a:solidFill>
                      <a:srgbClr val="000000"/>
                    </a:solidFill>
                  </a:rPr>
                  <a:t>Q</a:t>
                </a:r>
                <a:r>
                  <a:rPr lang="en-US" sz="1400" b="1" baseline="-25000" dirty="0">
                    <a:solidFill>
                      <a:srgbClr val="000000"/>
                    </a:solidFill>
                  </a:rPr>
                  <a:t> €</a:t>
                </a:r>
                <a:endParaRPr lang="en-US" sz="1400" b="1" dirty="0">
                  <a:solidFill>
                    <a:srgbClr val="000000"/>
                  </a:solidFill>
                </a:endParaRPr>
              </a:p>
            </p:txBody>
          </p:sp>
          <p:cxnSp>
            <p:nvCxnSpPr>
              <p:cNvPr id="9" name="Straight Connector 8"/>
              <p:cNvCxnSpPr/>
              <p:nvPr/>
            </p:nvCxnSpPr>
            <p:spPr>
              <a:xfrm flipV="1">
                <a:off x="1540508" y="4781236"/>
                <a:ext cx="2051623" cy="209078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568810" y="4790582"/>
                <a:ext cx="2658272" cy="2246414"/>
                <a:chOff x="1568810" y="4790582"/>
                <a:chExt cx="2658272" cy="2246414"/>
              </a:xfrm>
            </p:grpSpPr>
            <p:cxnSp>
              <p:nvCxnSpPr>
                <p:cNvPr id="10" name="Straight Connector 9"/>
                <p:cNvCxnSpPr/>
                <p:nvPr/>
              </p:nvCxnSpPr>
              <p:spPr>
                <a:xfrm>
                  <a:off x="1568810" y="4790582"/>
                  <a:ext cx="2108012" cy="1940836"/>
                </a:xfrm>
                <a:prstGeom prst="line">
                  <a:avLst/>
                </a:prstGeom>
                <a:ln w="38100" cap="flat" cmpd="sng" algn="ctr">
                  <a:solidFill>
                    <a:srgbClr val="0000FF">
                      <a:alpha val="34902"/>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53221" y="6612264"/>
                  <a:ext cx="573861" cy="424732"/>
                </a:xfrm>
                <a:prstGeom prst="rect">
                  <a:avLst/>
                </a:prstGeom>
                <a:noFill/>
              </p:spPr>
              <p:txBody>
                <a:bodyPr vert="horz" rtlCol="0">
                  <a:spAutoFit/>
                </a:bodyPr>
                <a:lstStyle/>
                <a:p>
                  <a:r>
                    <a:rPr lang="en-US" sz="1400" dirty="0" smtClean="0">
                      <a:solidFill>
                        <a:srgbClr val="000000"/>
                      </a:solidFill>
                    </a:rPr>
                    <a:t>D</a:t>
                  </a:r>
                  <a:r>
                    <a:rPr lang="en-US" sz="1400" b="1" baseline="-25000" dirty="0">
                      <a:solidFill>
                        <a:srgbClr val="000000"/>
                      </a:solidFill>
                    </a:rPr>
                    <a:t> €</a:t>
                  </a:r>
                </a:p>
              </p:txBody>
            </p:sp>
          </p:grpSp>
          <p:sp>
            <p:nvSpPr>
              <p:cNvPr id="13" name="TextBox 12"/>
              <p:cNvSpPr txBox="1"/>
              <p:nvPr/>
            </p:nvSpPr>
            <p:spPr>
              <a:xfrm>
                <a:off x="3578744" y="4637021"/>
                <a:ext cx="573861" cy="424732"/>
              </a:xfrm>
              <a:prstGeom prst="rect">
                <a:avLst/>
              </a:prstGeom>
              <a:noFill/>
            </p:spPr>
            <p:txBody>
              <a:bodyPr vert="horz" rtlCol="0">
                <a:spAutoFit/>
              </a:bodyPr>
              <a:lstStyle/>
              <a:p>
                <a:r>
                  <a:rPr lang="en-US" sz="1400" dirty="0" smtClean="0">
                    <a:solidFill>
                      <a:srgbClr val="000000"/>
                    </a:solidFill>
                  </a:rPr>
                  <a:t>S</a:t>
                </a:r>
                <a:r>
                  <a:rPr lang="en-US" sz="1400" b="1" dirty="0">
                    <a:solidFill>
                      <a:srgbClr val="000000"/>
                    </a:solidFill>
                  </a:rPr>
                  <a:t> </a:t>
                </a:r>
                <a:r>
                  <a:rPr lang="en-US" sz="1400" b="1" baseline="-25000" dirty="0">
                    <a:solidFill>
                      <a:srgbClr val="000000"/>
                    </a:solidFill>
                  </a:rPr>
                  <a:t>€</a:t>
                </a:r>
              </a:p>
            </p:txBody>
          </p:sp>
          <p:sp>
            <p:nvSpPr>
              <p:cNvPr id="14" name="TextBox 13"/>
              <p:cNvSpPr txBox="1"/>
              <p:nvPr/>
            </p:nvSpPr>
            <p:spPr>
              <a:xfrm>
                <a:off x="894060" y="5674976"/>
                <a:ext cx="488744" cy="424732"/>
              </a:xfrm>
              <a:prstGeom prst="rect">
                <a:avLst/>
              </a:prstGeom>
              <a:noFill/>
            </p:spPr>
            <p:txBody>
              <a:bodyPr vert="horz" rtlCol="0">
                <a:spAutoFit/>
              </a:bodyPr>
              <a:lstStyle/>
              <a:p>
                <a:r>
                  <a:rPr lang="en-US" sz="1400">
                    <a:solidFill>
                      <a:srgbClr val="000000"/>
                    </a:solidFill>
                  </a:rPr>
                  <a:t>1.5</a:t>
                </a:r>
              </a:p>
            </p:txBody>
          </p:sp>
          <p:cxnSp>
            <p:nvCxnSpPr>
              <p:cNvPr id="15" name="Straight Connector 14"/>
              <p:cNvCxnSpPr/>
              <p:nvPr/>
            </p:nvCxnSpPr>
            <p:spPr>
              <a:xfrm>
                <a:off x="2076954" y="4678120"/>
                <a:ext cx="1646896" cy="1556302"/>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06416" y="6102528"/>
                <a:ext cx="658977" cy="424732"/>
              </a:xfrm>
              <a:prstGeom prst="rect">
                <a:avLst/>
              </a:prstGeom>
              <a:noFill/>
            </p:spPr>
            <p:txBody>
              <a:bodyPr vert="horz" rtlCol="0">
                <a:spAutoFit/>
              </a:bodyPr>
              <a:lstStyle/>
              <a:p>
                <a:r>
                  <a:rPr lang="en-US" sz="1400" dirty="0" smtClean="0">
                    <a:solidFill>
                      <a:srgbClr val="000000"/>
                    </a:solidFill>
                  </a:rPr>
                  <a:t>D</a:t>
                </a:r>
                <a:r>
                  <a:rPr lang="en-US" sz="1400" b="1" dirty="0">
                    <a:solidFill>
                      <a:srgbClr val="000000"/>
                    </a:solidFill>
                  </a:rPr>
                  <a:t> </a:t>
                </a:r>
                <a:r>
                  <a:rPr lang="en-US" sz="1400" b="1" baseline="-25000" dirty="0">
                    <a:solidFill>
                      <a:srgbClr val="000000"/>
                    </a:solidFill>
                  </a:rPr>
                  <a:t>€</a:t>
                </a:r>
                <a:r>
                  <a:rPr lang="en-US" sz="1400" b="1" dirty="0" smtClean="0">
                    <a:solidFill>
                      <a:srgbClr val="000000"/>
                    </a:solidFill>
                  </a:rPr>
                  <a:t> </a:t>
                </a:r>
                <a:r>
                  <a:rPr lang="en-US" sz="1400" b="1" baseline="-25000" dirty="0" smtClean="0">
                    <a:solidFill>
                      <a:srgbClr val="000000"/>
                    </a:solidFill>
                  </a:rPr>
                  <a:t>1</a:t>
                </a:r>
                <a:endParaRPr lang="en-US" sz="1400" b="1" baseline="-25000" dirty="0">
                  <a:solidFill>
                    <a:srgbClr val="000000"/>
                  </a:solidFill>
                </a:endParaRPr>
              </a:p>
            </p:txBody>
          </p:sp>
          <p:cxnSp>
            <p:nvCxnSpPr>
              <p:cNvPr id="18" name="Straight Connector 17"/>
              <p:cNvCxnSpPr/>
              <p:nvPr/>
            </p:nvCxnSpPr>
            <p:spPr>
              <a:xfrm flipV="1">
                <a:off x="3319228" y="6140651"/>
                <a:ext cx="197575" cy="215686"/>
              </a:xfrm>
              <a:prstGeom prst="line">
                <a:avLst/>
              </a:prstGeom>
              <a:ln w="19050">
                <a:headEnd type="none" w="med" len="sm"/>
                <a:tailEnd type="triangle" w="med" len="s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9" name="TextBox 18"/>
              <p:cNvSpPr txBox="1"/>
              <p:nvPr/>
            </p:nvSpPr>
            <p:spPr>
              <a:xfrm>
                <a:off x="3121243" y="7079531"/>
                <a:ext cx="446185" cy="424732"/>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1</a:t>
                </a:r>
              </a:p>
            </p:txBody>
          </p:sp>
          <p:cxnSp>
            <p:nvCxnSpPr>
              <p:cNvPr id="20" name="Straight Connector 19"/>
              <p:cNvCxnSpPr/>
              <p:nvPr/>
            </p:nvCxnSpPr>
            <p:spPr>
              <a:xfrm flipH="1">
                <a:off x="1427623" y="5465669"/>
                <a:ext cx="1486876"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914499" y="5475016"/>
                <a:ext cx="0" cy="150947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94060" y="5254352"/>
                <a:ext cx="488744" cy="424732"/>
              </a:xfrm>
              <a:prstGeom prst="rect">
                <a:avLst/>
              </a:prstGeom>
              <a:noFill/>
            </p:spPr>
            <p:txBody>
              <a:bodyPr vert="horz" rtlCol="0">
                <a:spAutoFit/>
              </a:bodyPr>
              <a:lstStyle/>
              <a:p>
                <a:r>
                  <a:rPr lang="en-US" sz="1400" dirty="0">
                    <a:solidFill>
                      <a:srgbClr val="000000"/>
                    </a:solidFill>
                  </a:rPr>
                  <a:t>1.6</a:t>
                </a:r>
              </a:p>
            </p:txBody>
          </p:sp>
          <p:sp>
            <p:nvSpPr>
              <p:cNvPr id="23" name="TextBox 22"/>
              <p:cNvSpPr txBox="1"/>
              <p:nvPr/>
            </p:nvSpPr>
            <p:spPr>
              <a:xfrm>
                <a:off x="2770138" y="7068912"/>
                <a:ext cx="488744" cy="424732"/>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e1</a:t>
                </a:r>
              </a:p>
            </p:txBody>
          </p:sp>
          <p:cxnSp>
            <p:nvCxnSpPr>
              <p:cNvPr id="24" name="Straight Connector 23"/>
              <p:cNvCxnSpPr/>
              <p:nvPr/>
            </p:nvCxnSpPr>
            <p:spPr>
              <a:xfrm flipH="1" flipV="1">
                <a:off x="1418155" y="5765674"/>
                <a:ext cx="1204661" cy="23416"/>
              </a:xfrm>
              <a:prstGeom prst="line">
                <a:avLst/>
              </a:prstGeom>
              <a:ln w="38100" cap="flat" cmpd="sng" algn="ctr">
                <a:solidFill>
                  <a:srgbClr val="FFD700">
                    <a:alpha val="34902"/>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622816" y="5751321"/>
                <a:ext cx="0" cy="1228158"/>
              </a:xfrm>
              <a:prstGeom prst="line">
                <a:avLst/>
              </a:prstGeom>
              <a:ln w="38100" cap="flat" cmpd="sng" algn="ctr">
                <a:solidFill>
                  <a:srgbClr val="FFD700">
                    <a:alpha val="34902"/>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2147878" y="5061754"/>
                <a:ext cx="197576" cy="215686"/>
              </a:xfrm>
              <a:prstGeom prst="line">
                <a:avLst/>
              </a:prstGeom>
              <a:ln w="19050">
                <a:headEnd type="none" w="med" len="sm"/>
                <a:tailEnd type="triangle" w="med" len="s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61" name="TextBox 60"/>
            <p:cNvSpPr txBox="1"/>
            <p:nvPr/>
          </p:nvSpPr>
          <p:spPr>
            <a:xfrm>
              <a:off x="5326912" y="2202409"/>
              <a:ext cx="486606" cy="461665"/>
            </a:xfrm>
            <a:prstGeom prst="rect">
              <a:avLst/>
            </a:prstGeom>
            <a:noFill/>
          </p:spPr>
          <p:txBody>
            <a:bodyPr wrap="square" rtlCol="0">
              <a:spAutoFit/>
            </a:bodyPr>
            <a:lstStyle/>
            <a:p>
              <a:r>
                <a:rPr lang="en-US" sz="2400" b="1" dirty="0" smtClean="0">
                  <a:solidFill>
                    <a:srgbClr val="F61F0E"/>
                  </a:solidFill>
                </a:rPr>
                <a:t>A)</a:t>
              </a:r>
              <a:endParaRPr lang="en-US" sz="2400" b="1" dirty="0">
                <a:solidFill>
                  <a:srgbClr val="F61F0E"/>
                </a:solidFill>
              </a:endParaRPr>
            </a:p>
          </p:txBody>
        </p:sp>
      </p:grpSp>
      <p:grpSp>
        <p:nvGrpSpPr>
          <p:cNvPr id="64" name="Group 63"/>
          <p:cNvGrpSpPr/>
          <p:nvPr/>
        </p:nvGrpSpPr>
        <p:grpSpPr>
          <a:xfrm>
            <a:off x="5334000" y="3467641"/>
            <a:ext cx="3710500" cy="2224840"/>
            <a:chOff x="5357300" y="3432517"/>
            <a:chExt cx="3710500" cy="2224840"/>
          </a:xfrm>
        </p:grpSpPr>
        <p:grpSp>
          <p:nvGrpSpPr>
            <p:cNvPr id="60" name="Group 59"/>
            <p:cNvGrpSpPr/>
            <p:nvPr/>
          </p:nvGrpSpPr>
          <p:grpSpPr>
            <a:xfrm>
              <a:off x="5715000" y="3432517"/>
              <a:ext cx="3352800" cy="2224840"/>
              <a:chOff x="5715000" y="3585744"/>
              <a:chExt cx="3124200" cy="2073146"/>
            </a:xfrm>
          </p:grpSpPr>
          <p:grpSp>
            <p:nvGrpSpPr>
              <p:cNvPr id="48" name="Group 47"/>
              <p:cNvGrpSpPr/>
              <p:nvPr/>
            </p:nvGrpSpPr>
            <p:grpSpPr>
              <a:xfrm>
                <a:off x="5715000" y="3585744"/>
                <a:ext cx="3124200" cy="2073146"/>
                <a:chOff x="5080000" y="4428682"/>
                <a:chExt cx="3471334" cy="2860943"/>
              </a:xfrm>
            </p:grpSpPr>
            <p:cxnSp>
              <p:nvCxnSpPr>
                <p:cNvPr id="27" name="Straight Connector 26"/>
                <p:cNvCxnSpPr/>
                <p:nvPr/>
              </p:nvCxnSpPr>
              <p:spPr>
                <a:xfrm>
                  <a:off x="5712726" y="4681524"/>
                  <a:ext cx="0" cy="229059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703822" y="6972119"/>
                  <a:ext cx="2541861"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080000" y="4428682"/>
                  <a:ext cx="572215" cy="395773"/>
                </a:xfrm>
                <a:prstGeom prst="rect">
                  <a:avLst/>
                </a:prstGeom>
                <a:noFill/>
              </p:spPr>
              <p:txBody>
                <a:bodyPr vert="horz" rtlCol="0">
                  <a:spAutoFit/>
                </a:bodyPr>
                <a:lstStyle/>
                <a:p>
                  <a:r>
                    <a:rPr lang="en-US" sz="1400" b="1" dirty="0" smtClean="0">
                      <a:solidFill>
                        <a:srgbClr val="000000"/>
                      </a:solidFill>
                    </a:rPr>
                    <a:t>€/$</a:t>
                  </a:r>
                  <a:endParaRPr lang="en-US" sz="1400" b="1" dirty="0">
                    <a:solidFill>
                      <a:srgbClr val="000000"/>
                    </a:solidFill>
                  </a:endParaRPr>
                </a:p>
              </p:txBody>
            </p:sp>
            <p:sp>
              <p:nvSpPr>
                <p:cNvPr id="31" name="TextBox 30"/>
                <p:cNvSpPr txBox="1"/>
                <p:nvPr/>
              </p:nvSpPr>
              <p:spPr>
                <a:xfrm>
                  <a:off x="8020406" y="6893852"/>
                  <a:ext cx="530928" cy="395773"/>
                </a:xfrm>
                <a:prstGeom prst="rect">
                  <a:avLst/>
                </a:prstGeom>
                <a:noFill/>
              </p:spPr>
              <p:txBody>
                <a:bodyPr vert="horz" wrap="square" rtlCol="0">
                  <a:spAutoFit/>
                </a:bodyPr>
                <a:lstStyle/>
                <a:p>
                  <a:r>
                    <a:rPr lang="en-US" sz="1400" dirty="0">
                      <a:solidFill>
                        <a:srgbClr val="000000"/>
                      </a:solidFill>
                    </a:rPr>
                    <a:t>Q</a:t>
                  </a:r>
                  <a:r>
                    <a:rPr lang="en-US" sz="1400" baseline="-25000" dirty="0">
                      <a:solidFill>
                        <a:srgbClr val="000000"/>
                      </a:solidFill>
                    </a:rPr>
                    <a:t>$</a:t>
                  </a:r>
                </a:p>
              </p:txBody>
            </p:sp>
            <p:cxnSp>
              <p:nvCxnSpPr>
                <p:cNvPr id="32" name="Straight Connector 31"/>
                <p:cNvCxnSpPr/>
                <p:nvPr/>
              </p:nvCxnSpPr>
              <p:spPr>
                <a:xfrm flipV="1">
                  <a:off x="5829089" y="4868697"/>
                  <a:ext cx="1951143" cy="1987626"/>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856004" y="4877581"/>
                  <a:ext cx="2004773" cy="1845076"/>
                </a:xfrm>
                <a:prstGeom prst="line">
                  <a:avLst/>
                </a:prstGeom>
                <a:ln w="38100" cap="flat" cmpd="sng" algn="ctr">
                  <a:solidFill>
                    <a:srgbClr val="0000FF">
                      <a:alpha val="34902"/>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835222" y="6473228"/>
                  <a:ext cx="531739" cy="395773"/>
                </a:xfrm>
                <a:prstGeom prst="rect">
                  <a:avLst/>
                </a:prstGeom>
                <a:noFill/>
              </p:spPr>
              <p:txBody>
                <a:bodyPr vert="horz" rtlCol="0">
                  <a:spAutoFit/>
                </a:bodyPr>
                <a:lstStyle/>
                <a:p>
                  <a:r>
                    <a:rPr lang="en-US" sz="1400" dirty="0">
                      <a:solidFill>
                        <a:srgbClr val="000000"/>
                      </a:solidFill>
                    </a:rPr>
                    <a:t>D</a:t>
                  </a:r>
                  <a:r>
                    <a:rPr lang="en-US" sz="1400" b="1" baseline="-25000" dirty="0">
                      <a:solidFill>
                        <a:srgbClr val="000000"/>
                      </a:solidFill>
                    </a:rPr>
                    <a:t>$</a:t>
                  </a:r>
                </a:p>
              </p:txBody>
            </p:sp>
            <p:sp>
              <p:nvSpPr>
                <p:cNvPr id="35" name="TextBox 34"/>
                <p:cNvSpPr txBox="1"/>
                <p:nvPr/>
              </p:nvSpPr>
              <p:spPr>
                <a:xfrm>
                  <a:off x="7764391" y="4731599"/>
                  <a:ext cx="531739" cy="395773"/>
                </a:xfrm>
                <a:prstGeom prst="rect">
                  <a:avLst/>
                </a:prstGeom>
                <a:noFill/>
              </p:spPr>
              <p:txBody>
                <a:bodyPr vert="horz" rtlCol="0">
                  <a:spAutoFit/>
                </a:bodyPr>
                <a:lstStyle/>
                <a:p>
                  <a:r>
                    <a:rPr lang="en-US" sz="1400">
                      <a:solidFill>
                        <a:srgbClr val="000000"/>
                      </a:solidFill>
                    </a:rPr>
                    <a:t>S</a:t>
                  </a:r>
                  <a:r>
                    <a:rPr lang="en-US" sz="1400" b="1" baseline="-25000">
                      <a:solidFill>
                        <a:srgbClr val="000000"/>
                      </a:solidFill>
                    </a:rPr>
                    <a:t>$</a:t>
                  </a:r>
                </a:p>
              </p:txBody>
            </p:sp>
            <p:sp>
              <p:nvSpPr>
                <p:cNvPr id="36" name="TextBox 35"/>
                <p:cNvSpPr txBox="1"/>
                <p:nvPr/>
              </p:nvSpPr>
              <p:spPr>
                <a:xfrm>
                  <a:off x="5164668" y="5585400"/>
                  <a:ext cx="747222" cy="395773"/>
                </a:xfrm>
                <a:prstGeom prst="rect">
                  <a:avLst/>
                </a:prstGeom>
                <a:noFill/>
              </p:spPr>
              <p:txBody>
                <a:bodyPr vert="horz" wrap="square" rtlCol="0">
                  <a:spAutoFit/>
                </a:bodyPr>
                <a:lstStyle/>
                <a:p>
                  <a:r>
                    <a:rPr lang="en-US" sz="1400" dirty="0">
                      <a:solidFill>
                        <a:srgbClr val="000000"/>
                      </a:solidFill>
                    </a:rPr>
                    <a:t>.625</a:t>
                  </a:r>
                </a:p>
              </p:txBody>
            </p:sp>
            <p:cxnSp>
              <p:nvCxnSpPr>
                <p:cNvPr id="37" name="Straight Connector 36"/>
                <p:cNvCxnSpPr/>
                <p:nvPr/>
              </p:nvCxnSpPr>
              <p:spPr>
                <a:xfrm>
                  <a:off x="6339263" y="4770668"/>
                  <a:ext cx="1566240" cy="1479514"/>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877937" y="6052605"/>
                  <a:ext cx="673396" cy="395773"/>
                </a:xfrm>
                <a:prstGeom prst="rect">
                  <a:avLst/>
                </a:prstGeom>
                <a:noFill/>
              </p:spPr>
              <p:txBody>
                <a:bodyPr vert="horz" rtlCol="0">
                  <a:spAutoFit/>
                </a:bodyPr>
                <a:lstStyle/>
                <a:p>
                  <a:r>
                    <a:rPr lang="en-US" sz="1400" dirty="0">
                      <a:solidFill>
                        <a:srgbClr val="000000"/>
                      </a:solidFill>
                    </a:rPr>
                    <a:t>D</a:t>
                  </a:r>
                  <a:r>
                    <a:rPr lang="en-US" sz="1400" baseline="-25000" dirty="0">
                      <a:solidFill>
                        <a:srgbClr val="000000"/>
                      </a:solidFill>
                    </a:rPr>
                    <a:t>$</a:t>
                  </a:r>
                  <a:r>
                    <a:rPr lang="en-US" sz="1400" b="1" baseline="-25000" dirty="0">
                      <a:solidFill>
                        <a:srgbClr val="000000"/>
                      </a:solidFill>
                    </a:rPr>
                    <a:t>1</a:t>
                  </a:r>
                </a:p>
              </p:txBody>
            </p:sp>
            <p:sp>
              <p:nvSpPr>
                <p:cNvPr id="41" name="TextBox 40"/>
                <p:cNvSpPr txBox="1"/>
                <p:nvPr/>
              </p:nvSpPr>
              <p:spPr>
                <a:xfrm>
                  <a:off x="6978818" y="6893852"/>
                  <a:ext cx="556516" cy="395773"/>
                </a:xfrm>
                <a:prstGeom prst="rect">
                  <a:avLst/>
                </a:prstGeom>
                <a:noFill/>
              </p:spPr>
              <p:txBody>
                <a:bodyPr vert="horz" wrap="square" rtlCol="0">
                  <a:spAutoFit/>
                </a:bodyPr>
                <a:lstStyle/>
                <a:p>
                  <a:r>
                    <a:rPr lang="en-US" sz="1400" dirty="0">
                      <a:solidFill>
                        <a:srgbClr val="000000"/>
                      </a:solidFill>
                    </a:rPr>
                    <a:t>Q</a:t>
                  </a:r>
                  <a:r>
                    <a:rPr lang="en-US" sz="1400" baseline="-25000" dirty="0">
                      <a:solidFill>
                        <a:srgbClr val="000000"/>
                      </a:solidFill>
                    </a:rPr>
                    <a:t>1</a:t>
                  </a:r>
                </a:p>
              </p:txBody>
            </p:sp>
            <p:cxnSp>
              <p:nvCxnSpPr>
                <p:cNvPr id="42" name="Straight Connector 41"/>
                <p:cNvCxnSpPr/>
                <p:nvPr/>
              </p:nvCxnSpPr>
              <p:spPr>
                <a:xfrm flipH="1">
                  <a:off x="5721731" y="5519360"/>
                  <a:ext cx="1414059"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135790" y="5528244"/>
                  <a:ext cx="0" cy="1434992"/>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181402" y="5269932"/>
                  <a:ext cx="491263" cy="395773"/>
                </a:xfrm>
                <a:prstGeom prst="rect">
                  <a:avLst/>
                </a:prstGeom>
                <a:noFill/>
              </p:spPr>
              <p:txBody>
                <a:bodyPr vert="horz" rtlCol="0">
                  <a:spAutoFit/>
                </a:bodyPr>
                <a:lstStyle/>
                <a:p>
                  <a:r>
                    <a:rPr lang="en-US" sz="1400" dirty="0">
                      <a:solidFill>
                        <a:srgbClr val="000000"/>
                      </a:solidFill>
                    </a:rPr>
                    <a:t>.67</a:t>
                  </a:r>
                </a:p>
              </p:txBody>
            </p:sp>
            <p:sp>
              <p:nvSpPr>
                <p:cNvPr id="45" name="TextBox 44"/>
                <p:cNvSpPr txBox="1"/>
                <p:nvPr/>
              </p:nvSpPr>
              <p:spPr>
                <a:xfrm>
                  <a:off x="6727977" y="6893852"/>
                  <a:ext cx="553357" cy="395773"/>
                </a:xfrm>
                <a:prstGeom prst="rect">
                  <a:avLst/>
                </a:prstGeom>
                <a:noFill/>
              </p:spPr>
              <p:txBody>
                <a:bodyPr vert="horz" wrap="square" rtlCol="0">
                  <a:spAutoFit/>
                </a:bodyPr>
                <a:lstStyle/>
                <a:p>
                  <a:r>
                    <a:rPr lang="en-US" sz="1400" dirty="0" err="1" smtClean="0">
                      <a:solidFill>
                        <a:srgbClr val="000000"/>
                      </a:solidFill>
                    </a:rPr>
                    <a:t>Q</a:t>
                  </a:r>
                  <a:r>
                    <a:rPr lang="en-US" sz="1400" baseline="-25000" dirty="0" err="1" smtClean="0">
                      <a:solidFill>
                        <a:srgbClr val="000000"/>
                      </a:solidFill>
                    </a:rPr>
                    <a:t>e</a:t>
                  </a:r>
                  <a:endParaRPr lang="en-US" sz="1400" baseline="-25000" dirty="0">
                    <a:solidFill>
                      <a:srgbClr val="000000"/>
                    </a:solidFill>
                  </a:endParaRPr>
                </a:p>
              </p:txBody>
            </p:sp>
            <p:cxnSp>
              <p:nvCxnSpPr>
                <p:cNvPr id="46" name="Straight Connector 45"/>
                <p:cNvCxnSpPr/>
                <p:nvPr/>
              </p:nvCxnSpPr>
              <p:spPr>
                <a:xfrm flipH="1">
                  <a:off x="5712726" y="5800119"/>
                  <a:ext cx="1180698" cy="4444"/>
                </a:xfrm>
                <a:prstGeom prst="line">
                  <a:avLst/>
                </a:prstGeom>
                <a:ln w="38100" cap="flat" cmpd="sng" algn="ctr">
                  <a:solidFill>
                    <a:srgbClr val="FFD700">
                      <a:alpha val="34902"/>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6858001" y="5804563"/>
                  <a:ext cx="0" cy="1167557"/>
                </a:xfrm>
                <a:prstGeom prst="line">
                  <a:avLst/>
                </a:prstGeom>
                <a:ln w="38100" cap="flat" cmpd="sng" algn="ctr">
                  <a:solidFill>
                    <a:srgbClr val="FFD700">
                      <a:alpha val="34902"/>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58" name="Straight Connector 57"/>
              <p:cNvCxnSpPr/>
              <p:nvPr/>
            </p:nvCxnSpPr>
            <p:spPr>
              <a:xfrm flipV="1">
                <a:off x="6952501" y="4113025"/>
                <a:ext cx="177818" cy="156294"/>
              </a:xfrm>
              <a:prstGeom prst="line">
                <a:avLst/>
              </a:prstGeom>
              <a:ln w="19050">
                <a:headEnd type="none" w="med" len="sm"/>
                <a:tailEnd type="triangle" w="med" len="s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59" name="Straight Connector 58"/>
              <p:cNvCxnSpPr/>
              <p:nvPr/>
            </p:nvCxnSpPr>
            <p:spPr>
              <a:xfrm flipV="1">
                <a:off x="7746982" y="4682406"/>
                <a:ext cx="177818" cy="156294"/>
              </a:xfrm>
              <a:prstGeom prst="line">
                <a:avLst/>
              </a:prstGeom>
              <a:ln w="19050">
                <a:headEnd type="none" w="med" len="sm"/>
                <a:tailEnd type="triangle" w="med" len="sm"/>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63" name="TextBox 62"/>
            <p:cNvSpPr txBox="1"/>
            <p:nvPr/>
          </p:nvSpPr>
          <p:spPr>
            <a:xfrm>
              <a:off x="5357300" y="4166109"/>
              <a:ext cx="829535" cy="461665"/>
            </a:xfrm>
            <a:prstGeom prst="rect">
              <a:avLst/>
            </a:prstGeom>
            <a:noFill/>
          </p:spPr>
          <p:txBody>
            <a:bodyPr wrap="square" rtlCol="0">
              <a:spAutoFit/>
            </a:bodyPr>
            <a:lstStyle/>
            <a:p>
              <a:r>
                <a:rPr lang="en-US" sz="2400" b="1" dirty="0" smtClean="0">
                  <a:solidFill>
                    <a:srgbClr val="F61F0E"/>
                  </a:solidFill>
                </a:rPr>
                <a:t>B)</a:t>
              </a:r>
              <a:endParaRPr lang="en-US" sz="2400" b="1" dirty="0">
                <a:solidFill>
                  <a:srgbClr val="F61F0E"/>
                </a:solidFill>
              </a:endParaRPr>
            </a:p>
          </p:txBody>
        </p:sp>
      </p:grpSp>
      <p:sp>
        <p:nvSpPr>
          <p:cNvPr id="66" name="TextBox 65"/>
          <p:cNvSpPr txBox="1"/>
          <p:nvPr/>
        </p:nvSpPr>
        <p:spPr>
          <a:xfrm>
            <a:off x="5257800" y="114300"/>
            <a:ext cx="2394585" cy="506904"/>
          </a:xfrm>
          <a:prstGeom prst="rect">
            <a:avLst/>
          </a:prstGeom>
          <a:noFill/>
        </p:spPr>
        <p:txBody>
          <a:bodyPr vert="horz" wrap="square" lIns="75283" tIns="37641" rIns="75283" bIns="37641" rtlCol="0">
            <a:spAutoFit/>
          </a:bodyPr>
          <a:lstStyle/>
          <a:p>
            <a:pPr algn="ctr"/>
            <a:r>
              <a:rPr lang="en-US" sz="1400" i="1" dirty="0" smtClean="0">
                <a:latin typeface="Lucida Sans - 24"/>
              </a:rPr>
              <a:t>The Balance of Payments and Exchange Rates</a:t>
            </a:r>
            <a:endParaRPr lang="en-US" sz="1400" i="1" dirty="0">
              <a:latin typeface="Lucida Sans - 18"/>
            </a:endParaRPr>
          </a:p>
        </p:txBody>
      </p:sp>
    </p:spTree>
    <p:extLst>
      <p:ext uri="{BB962C8B-B14F-4D97-AF65-F5344CB8AC3E}">
        <p14:creationId xmlns:p14="http://schemas.microsoft.com/office/powerpoint/2010/main" val="2836442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438400" y="5029787"/>
            <a:ext cx="4572000" cy="646331"/>
          </a:xfrm>
          <a:prstGeom prst="rect">
            <a:avLst/>
          </a:prstGeom>
        </p:spPr>
        <p:txBody>
          <a:bodyPr>
            <a:spAutoFit/>
          </a:bodyPr>
          <a:lstStyle/>
          <a:p>
            <a:pPr algn="ctr" fontAlgn="base"/>
            <a:r>
              <a:rPr lang="en-US" sz="1800" b="1" u="sng" cap="all" dirty="0">
                <a:hlinkClick r:id="rId3" tooltip="The relationship between the Current Account Balance and Exchange Rates"/>
              </a:rPr>
              <a:t>THE RELATIONSHIP BETWEEN THE CURRENT ACCOUNT BALANCE AND EXCHANGE RATES</a:t>
            </a:r>
            <a:endParaRPr lang="en-US" sz="1800" b="1" cap="all" dirty="0"/>
          </a:p>
        </p:txBody>
      </p:sp>
      <p:pic>
        <p:nvPicPr>
          <p:cNvPr id="6" name="cg17YTtsk2U?version=3&amp;hl=en_US&amp;rel=0"/>
          <p:cNvPicPr>
            <a:picLocks noRot="1" noChangeAspect="1"/>
          </p:cNvPicPr>
          <p:nvPr>
            <a:quickTimeFile r:link="rId1"/>
          </p:nvPr>
        </p:nvPicPr>
        <p:blipFill>
          <a:blip r:embed="rId4"/>
          <a:stretch>
            <a:fillRect/>
          </a:stretch>
        </p:blipFill>
        <p:spPr>
          <a:xfrm>
            <a:off x="0" y="723900"/>
            <a:ext cx="9144000" cy="4343400"/>
          </a:xfrm>
          <a:prstGeom prst="rect">
            <a:avLst/>
          </a:prstGeom>
        </p:spPr>
      </p:pic>
      <p:sp>
        <p:nvSpPr>
          <p:cNvPr id="55" name="TextBox 54"/>
          <p:cNvSpPr txBox="1"/>
          <p:nvPr/>
        </p:nvSpPr>
        <p:spPr>
          <a:xfrm>
            <a:off x="4572000" y="114300"/>
            <a:ext cx="3080385" cy="506904"/>
          </a:xfrm>
          <a:prstGeom prst="rect">
            <a:avLst/>
          </a:prstGeom>
          <a:noFill/>
        </p:spPr>
        <p:txBody>
          <a:bodyPr vert="horz" wrap="square" lIns="75283" tIns="37641" rIns="75283" bIns="37641" rtlCol="0">
            <a:spAutoFit/>
          </a:bodyPr>
          <a:lstStyle/>
          <a:p>
            <a:pPr algn="ctr"/>
            <a:r>
              <a:rPr lang="en-US" sz="1400" i="1" dirty="0" smtClean="0">
                <a:latin typeface="Lucida Sans - 24"/>
              </a:rPr>
              <a:t>The Balance of Payments and Exchange Rates Video Lesson</a:t>
            </a:r>
            <a:endParaRPr lang="en-US" sz="1400" i="1" dirty="0">
              <a:latin typeface="Lucida Sans - 18"/>
            </a:endParaRPr>
          </a:p>
        </p:txBody>
      </p:sp>
    </p:spTree>
    <p:extLst>
      <p:ext uri="{BB962C8B-B14F-4D97-AF65-F5344CB8AC3E}">
        <p14:creationId xmlns:p14="http://schemas.microsoft.com/office/powerpoint/2010/main" val="3146219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292662"/>
          </a:xfrm>
          <a:prstGeom prst="rect">
            <a:avLst/>
          </a:prstGeom>
          <a:noFill/>
        </p:spPr>
        <p:txBody>
          <a:bodyPr wrap="square" rtlCol="0">
            <a:spAutoFit/>
          </a:bodyPr>
          <a:lstStyle/>
          <a:p>
            <a:r>
              <a:rPr lang="en-US" sz="2400" dirty="0" smtClean="0">
                <a:solidFill>
                  <a:srgbClr val="FF0000"/>
                </a:solidFill>
              </a:rPr>
              <a:t>Consequences of Current Account Deficits</a:t>
            </a:r>
          </a:p>
          <a:p>
            <a:r>
              <a:rPr lang="en-US" sz="1800" dirty="0" smtClean="0"/>
              <a:t>A deficit in the balance of trade between a nation and all others can have some negative short-run and long-run consequences on the nation’s economy. Most notably, a trade deficit means a lower level of aggregate demand for the nation.</a:t>
            </a:r>
          </a:p>
        </p:txBody>
      </p:sp>
      <p:grpSp>
        <p:nvGrpSpPr>
          <p:cNvPr id="4" name="Group 3"/>
          <p:cNvGrpSpPr/>
          <p:nvPr/>
        </p:nvGrpSpPr>
        <p:grpSpPr>
          <a:xfrm>
            <a:off x="4676182" y="1790701"/>
            <a:ext cx="4638296" cy="3923136"/>
            <a:chOff x="58123" y="2019300"/>
            <a:chExt cx="4361477" cy="3688999"/>
          </a:xfrm>
        </p:grpSpPr>
        <p:grpSp>
          <p:nvGrpSpPr>
            <p:cNvPr id="6" name="Group 5"/>
            <p:cNvGrpSpPr/>
            <p:nvPr/>
          </p:nvGrpSpPr>
          <p:grpSpPr>
            <a:xfrm>
              <a:off x="58123" y="2019300"/>
              <a:ext cx="4361477" cy="3688999"/>
              <a:chOff x="4648200" y="1945584"/>
              <a:chExt cx="4648200" cy="3931513"/>
            </a:xfrm>
          </p:grpSpPr>
          <p:grpSp>
            <p:nvGrpSpPr>
              <p:cNvPr id="8" name="Group 7"/>
              <p:cNvGrpSpPr/>
              <p:nvPr/>
            </p:nvGrpSpPr>
            <p:grpSpPr>
              <a:xfrm>
                <a:off x="4648200" y="1945584"/>
                <a:ext cx="4648200" cy="3931513"/>
                <a:chOff x="4782523" y="1866900"/>
                <a:chExt cx="4648200" cy="3931513"/>
              </a:xfrm>
            </p:grpSpPr>
            <p:grpSp>
              <p:nvGrpSpPr>
                <p:cNvPr id="10" name="Group 9"/>
                <p:cNvGrpSpPr/>
                <p:nvPr/>
              </p:nvGrpSpPr>
              <p:grpSpPr>
                <a:xfrm>
                  <a:off x="4782523" y="1866900"/>
                  <a:ext cx="4648200" cy="3931513"/>
                  <a:chOff x="5087323" y="1866900"/>
                  <a:chExt cx="4648200" cy="3931513"/>
                </a:xfrm>
              </p:grpSpPr>
              <p:grpSp>
                <p:nvGrpSpPr>
                  <p:cNvPr id="15" name="Group 14"/>
                  <p:cNvGrpSpPr>
                    <a:grpSpLocks noChangeAspect="1"/>
                  </p:cNvGrpSpPr>
                  <p:nvPr/>
                </p:nvGrpSpPr>
                <p:grpSpPr>
                  <a:xfrm>
                    <a:off x="5087323" y="1866900"/>
                    <a:ext cx="4648200" cy="3931513"/>
                    <a:chOff x="5322566" y="1159309"/>
                    <a:chExt cx="5257965" cy="5336709"/>
                  </a:xfrm>
                </p:grpSpPr>
                <p:grpSp>
                  <p:nvGrpSpPr>
                    <p:cNvPr id="17" name="Group 25"/>
                    <p:cNvGrpSpPr/>
                    <p:nvPr/>
                  </p:nvGrpSpPr>
                  <p:grpSpPr>
                    <a:xfrm>
                      <a:off x="5322566" y="1159309"/>
                      <a:ext cx="5257965" cy="5336709"/>
                      <a:chOff x="5322566" y="1159309"/>
                      <a:chExt cx="5257965" cy="5336709"/>
                    </a:xfrm>
                  </p:grpSpPr>
                  <p:grpSp>
                    <p:nvGrpSpPr>
                      <p:cNvPr id="25" name="Group 23"/>
                      <p:cNvGrpSpPr/>
                      <p:nvPr/>
                    </p:nvGrpSpPr>
                    <p:grpSpPr>
                      <a:xfrm>
                        <a:off x="5322566" y="1159309"/>
                        <a:ext cx="4588844" cy="4294325"/>
                        <a:chOff x="5322566" y="1159309"/>
                        <a:chExt cx="4588844" cy="4294325"/>
                      </a:xfrm>
                    </p:grpSpPr>
                    <p:cxnSp>
                      <p:nvCxnSpPr>
                        <p:cNvPr id="28" name="Straight Connector 27"/>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9"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3"/>
                        <p:cNvSpPr txBox="1"/>
                        <p:nvPr/>
                      </p:nvSpPr>
                      <p:spPr>
                        <a:xfrm>
                          <a:off x="5322566" y="1366179"/>
                          <a:ext cx="762000" cy="418674"/>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31" name="TextBox 4"/>
                        <p:cNvSpPr txBox="1"/>
                        <p:nvPr/>
                      </p:nvSpPr>
                      <p:spPr>
                        <a:xfrm>
                          <a:off x="9073210" y="1266116"/>
                          <a:ext cx="838200" cy="417782"/>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32"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3" name="TextBox 4"/>
                        <p:cNvSpPr txBox="1"/>
                        <p:nvPr/>
                      </p:nvSpPr>
                      <p:spPr>
                        <a:xfrm>
                          <a:off x="8383641" y="1159309"/>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26" name="TextBox 25"/>
                      <p:cNvSpPr txBox="1"/>
                      <p:nvPr/>
                    </p:nvSpPr>
                    <p:spPr>
                      <a:xfrm>
                        <a:off x="9310533" y="5511800"/>
                        <a:ext cx="1269998" cy="418674"/>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sp>
                    <p:nvSpPr>
                      <p:cNvPr id="27" name="TextBox 26"/>
                      <p:cNvSpPr txBox="1"/>
                      <p:nvPr/>
                    </p:nvSpPr>
                    <p:spPr>
                      <a:xfrm>
                        <a:off x="7458108" y="6077344"/>
                        <a:ext cx="2203796" cy="418674"/>
                      </a:xfrm>
                      <a:prstGeom prst="rect">
                        <a:avLst/>
                      </a:prstGeom>
                      <a:noFill/>
                    </p:spPr>
                    <p:txBody>
                      <a:bodyPr vert="horz" wrap="square" rtlCol="0">
                        <a:spAutoFit/>
                      </a:bodyPr>
                      <a:lstStyle/>
                      <a:p>
                        <a:r>
                          <a:rPr lang="en-US" sz="1400" i="1" dirty="0" smtClean="0">
                            <a:solidFill>
                              <a:srgbClr val="F81D06"/>
                            </a:solidFill>
                          </a:rPr>
                          <a:t>Recessionary Gap</a:t>
                        </a:r>
                        <a:endParaRPr lang="en-US" sz="1400" i="1" dirty="0">
                          <a:solidFill>
                            <a:srgbClr val="F81D06"/>
                          </a:solidFill>
                        </a:endParaRPr>
                      </a:p>
                    </p:txBody>
                  </p:sp>
                </p:grpSp>
                <p:cxnSp>
                  <p:nvCxnSpPr>
                    <p:cNvPr id="18" name="Straight Connector 17"/>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322569" y="2991779"/>
                      <a:ext cx="533400" cy="418674"/>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20" name="TextBox 19"/>
                    <p:cNvSpPr txBox="1"/>
                    <p:nvPr/>
                  </p:nvSpPr>
                  <p:spPr>
                    <a:xfrm>
                      <a:off x="8684216" y="5506964"/>
                      <a:ext cx="558801" cy="418674"/>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21" name="Straight Connector 20"/>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322566" y="3641757"/>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24" name="TextBox 23"/>
                    <p:cNvSpPr txBox="1"/>
                    <p:nvPr/>
                  </p:nvSpPr>
                  <p:spPr>
                    <a:xfrm>
                      <a:off x="7806031" y="5440171"/>
                      <a:ext cx="533400" cy="417782"/>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16" name="Straight Connector 15"/>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407146" y="3766439"/>
                  <a:ext cx="736854" cy="30777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13" name="Straight Connector 12"/>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037287" y="4477892"/>
                  <a:ext cx="736854" cy="307777"/>
                </a:xfrm>
                <a:prstGeom prst="rect">
                  <a:avLst/>
                </a:prstGeom>
                <a:noFill/>
              </p:spPr>
              <p:txBody>
                <a:bodyPr vert="horz" wrap="square" rtlCol="0">
                  <a:spAutoFit/>
                </a:bodyPr>
                <a:lstStyle/>
                <a:p>
                  <a:r>
                    <a:rPr lang="en-US" sz="1400" dirty="0" smtClean="0"/>
                    <a:t>AD</a:t>
                  </a:r>
                  <a:r>
                    <a:rPr lang="en-US" sz="1400" baseline="-25000" dirty="0"/>
                    <a:t>2</a:t>
                  </a:r>
                </a:p>
              </p:txBody>
            </p:sp>
          </p:grpSp>
          <p:cxnSp>
            <p:nvCxnSpPr>
              <p:cNvPr id="9" name="Straight Arrow Connector 8"/>
              <p:cNvCxnSpPr/>
              <p:nvPr/>
            </p:nvCxnSpPr>
            <p:spPr>
              <a:xfrm flipH="1">
                <a:off x="6324600" y="3162300"/>
                <a:ext cx="94105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7" name="Left Brace 6"/>
            <p:cNvSpPr/>
            <p:nvPr/>
          </p:nvSpPr>
          <p:spPr>
            <a:xfrm rot="16200000">
              <a:off x="2523246" y="4906255"/>
              <a:ext cx="132360" cy="911651"/>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3" name="TextBox 2"/>
          <p:cNvSpPr txBox="1"/>
          <p:nvPr/>
        </p:nvSpPr>
        <p:spPr>
          <a:xfrm>
            <a:off x="0" y="1932682"/>
            <a:ext cx="4676185" cy="3785652"/>
          </a:xfrm>
          <a:prstGeom prst="rect">
            <a:avLst/>
          </a:prstGeom>
          <a:noFill/>
        </p:spPr>
        <p:txBody>
          <a:bodyPr wrap="square" rtlCol="0">
            <a:spAutoFit/>
          </a:bodyPr>
          <a:lstStyle/>
          <a:p>
            <a:r>
              <a:rPr lang="en-US" sz="1600" b="1" dirty="0" smtClean="0">
                <a:solidFill>
                  <a:srgbClr val="0000CC"/>
                </a:solidFill>
              </a:rPr>
              <a:t>Assume the country to the right had been producing at its full employment level, but then experienced an increase in its current account deficit:</a:t>
            </a:r>
          </a:p>
          <a:p>
            <a:pPr marL="285750" indent="-285750">
              <a:buFont typeface="Arial" pitchFamily="34" charset="0"/>
              <a:buChar char="•"/>
            </a:pPr>
            <a:r>
              <a:rPr lang="en-US" sz="1600" dirty="0" smtClean="0"/>
              <a:t>Domestic consumption of foreign goods increased, or foreign consumption of domestic goods decreased. Either way, net exports, a component of AD, decreased. </a:t>
            </a:r>
          </a:p>
          <a:p>
            <a:pPr marL="285750" indent="-285750">
              <a:buFont typeface="Arial" pitchFamily="34" charset="0"/>
              <a:buChar char="•"/>
            </a:pPr>
            <a:r>
              <a:rPr lang="en-US" sz="1600" dirty="0" smtClean="0"/>
              <a:t>AD fell and the economy went from achieving full employment into a demand-deficient recession</a:t>
            </a:r>
          </a:p>
          <a:p>
            <a:pPr marL="285750" indent="-285750">
              <a:buFont typeface="Arial" pitchFamily="34" charset="0"/>
              <a:buChar char="•"/>
            </a:pPr>
            <a:r>
              <a:rPr lang="en-US" sz="1600" dirty="0" smtClean="0"/>
              <a:t>Output fell from </a:t>
            </a:r>
            <a:r>
              <a:rPr lang="en-US" sz="1600" dirty="0" err="1" smtClean="0"/>
              <a:t>Yfe</a:t>
            </a:r>
            <a:r>
              <a:rPr lang="en-US" sz="1600" dirty="0" smtClean="0"/>
              <a:t> to Y2.</a:t>
            </a:r>
          </a:p>
          <a:p>
            <a:pPr marL="285750" indent="-285750">
              <a:buFont typeface="Arial" pitchFamily="34" charset="0"/>
              <a:buChar char="•"/>
            </a:pPr>
            <a:r>
              <a:rPr lang="en-US" sz="1600" dirty="0" smtClean="0"/>
              <a:t>There is deflation in the economy as the average price level falls to P2. </a:t>
            </a:r>
          </a:p>
          <a:p>
            <a:pPr algn="ctr"/>
            <a:r>
              <a:rPr lang="en-US" sz="1600" i="1" dirty="0" smtClean="0">
                <a:solidFill>
                  <a:srgbClr val="FF0000"/>
                </a:solidFill>
              </a:rPr>
              <a:t>If the current account deficit is not reduced, the economy may experience a decrease in its LRAS as firms reduce investment due expected deflation.</a:t>
            </a:r>
            <a:endParaRPr lang="en-US" sz="1600" i="1" dirty="0">
              <a:solidFill>
                <a:srgbClr val="FF0000"/>
              </a:solidFill>
            </a:endParaRPr>
          </a:p>
        </p:txBody>
      </p:sp>
      <p:sp>
        <p:nvSpPr>
          <p:cNvPr id="34" name="TextBox 33"/>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Deficits</a:t>
            </a:r>
            <a:endParaRPr lang="en-US" sz="1400" i="1" dirty="0">
              <a:latin typeface="Lucida Sans - 18"/>
            </a:endParaRPr>
          </a:p>
        </p:txBody>
      </p:sp>
    </p:spTree>
    <p:extLst>
      <p:ext uri="{BB962C8B-B14F-4D97-AF65-F5344CB8AC3E}">
        <p14:creationId xmlns:p14="http://schemas.microsoft.com/office/powerpoint/2010/main" val="24735253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3" dur="500"/>
                                        <p:tgtEl>
                                          <p:spTgt spid="3">
                                            <p:txEl>
                                              <p:pRg st="3" end="3"/>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6" dur="500"/>
                                        <p:tgtEl>
                                          <p:spTgt spid="3">
                                            <p:txEl>
                                              <p:pRg st="4" end="4"/>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231106"/>
          </a:xfrm>
          <a:prstGeom prst="rect">
            <a:avLst/>
          </a:prstGeom>
          <a:noFill/>
        </p:spPr>
        <p:txBody>
          <a:bodyPr wrap="square" rtlCol="0">
            <a:spAutoFit/>
          </a:bodyPr>
          <a:lstStyle/>
          <a:p>
            <a:r>
              <a:rPr lang="en-US" sz="2400" dirty="0" smtClean="0">
                <a:solidFill>
                  <a:srgbClr val="FF0000"/>
                </a:solidFill>
              </a:rPr>
              <a:t>Consequences of Current Account Deficits</a:t>
            </a:r>
          </a:p>
          <a:p>
            <a:r>
              <a:rPr lang="en-US" sz="1800" dirty="0" smtClean="0"/>
              <a:t>Besides the impact on domestic employment and aggregate demand, the </a:t>
            </a:r>
            <a:r>
              <a:rPr lang="en-US" sz="1800" dirty="0"/>
              <a:t>following consequences may </a:t>
            </a:r>
            <a:r>
              <a:rPr lang="en-US" sz="1800" dirty="0" smtClean="0"/>
              <a:t>result for a nation experiencing a persistent deficit in its current account.</a:t>
            </a:r>
          </a:p>
          <a:p>
            <a:endParaRPr lang="en-US" sz="1400" dirty="0"/>
          </a:p>
        </p:txBody>
      </p:sp>
      <p:graphicFrame>
        <p:nvGraphicFramePr>
          <p:cNvPr id="2" name="Table 1"/>
          <p:cNvGraphicFramePr>
            <a:graphicFrameLocks noGrp="1"/>
          </p:cNvGraphicFramePr>
          <p:nvPr>
            <p:extLst>
              <p:ext uri="{D42A27DB-BD31-4B8C-83A1-F6EECF244321}">
                <p14:modId xmlns:p14="http://schemas.microsoft.com/office/powerpoint/2010/main" val="3486319577"/>
              </p:ext>
            </p:extLst>
          </p:nvPr>
        </p:nvGraphicFramePr>
        <p:xfrm>
          <a:off x="0" y="1638300"/>
          <a:ext cx="9144000" cy="4038599"/>
        </p:xfrm>
        <a:graphic>
          <a:graphicData uri="http://schemas.openxmlformats.org/drawingml/2006/table">
            <a:tbl>
              <a:tblPr firstRow="1" bandRow="1">
                <a:tableStyleId>{5C22544A-7EE6-4342-B048-85BDC9FD1C3A}</a:tableStyleId>
              </a:tblPr>
              <a:tblGrid>
                <a:gridCol w="1295400"/>
                <a:gridCol w="7848600"/>
              </a:tblGrid>
              <a:tr h="293594">
                <a:tc gridSpan="2">
                  <a:txBody>
                    <a:bodyPr/>
                    <a:lstStyle/>
                    <a:p>
                      <a:pPr algn="ctr"/>
                      <a:r>
                        <a:rPr lang="en-US" dirty="0" smtClean="0"/>
                        <a:t>Consequences of</a:t>
                      </a:r>
                      <a:r>
                        <a:rPr lang="en-US" baseline="0" dirty="0" smtClean="0"/>
                        <a:t> a persistent current account deficit</a:t>
                      </a:r>
                      <a:endParaRPr lang="en-US" dirty="0"/>
                    </a:p>
                  </a:txBody>
                  <a:tcPr anchor="ctr"/>
                </a:tc>
                <a:tc hMerge="1">
                  <a:txBody>
                    <a:bodyPr/>
                    <a:lstStyle/>
                    <a:p>
                      <a:endParaRPr lang="en-US" dirty="0"/>
                    </a:p>
                  </a:txBody>
                  <a:tcPr/>
                </a:tc>
              </a:tr>
              <a:tr h="922725">
                <a:tc>
                  <a:txBody>
                    <a:bodyPr/>
                    <a:lstStyle/>
                    <a:p>
                      <a:pPr algn="ctr"/>
                      <a:r>
                        <a:rPr lang="en-US" sz="1200" b="1" dirty="0" smtClean="0">
                          <a:solidFill>
                            <a:srgbClr val="FF0000"/>
                          </a:solidFill>
                        </a:rPr>
                        <a:t>Depreciation of the currency</a:t>
                      </a:r>
                      <a:endParaRPr lang="en-US" sz="1200" b="1" dirty="0">
                        <a:solidFill>
                          <a:srgbClr val="FF0000"/>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A primary determinant of exchange rates</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is the demand for exports and imports</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If domestic consumers demand more imports than foreigners demand of the home country’s exports, then the value of the domestic currency will fall relative to foreign currencies</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A weaker currency makes imported raw materials more expensive and can contribute to cost push inflation</a:t>
                      </a:r>
                    </a:p>
                  </a:txBody>
                  <a:tcPr/>
                </a:tc>
              </a:tr>
              <a:tr h="754957">
                <a:tc>
                  <a:txBody>
                    <a:bodyPr/>
                    <a:lstStyle/>
                    <a:p>
                      <a:pPr algn="ctr"/>
                      <a:r>
                        <a:rPr lang="en-US" sz="1200" b="1" dirty="0" smtClean="0">
                          <a:solidFill>
                            <a:srgbClr val="FF0000"/>
                          </a:solidFill>
                        </a:rPr>
                        <a:t>Increased</a:t>
                      </a:r>
                      <a:r>
                        <a:rPr lang="en-US" sz="1200" b="1" baseline="0" dirty="0" smtClean="0">
                          <a:solidFill>
                            <a:srgbClr val="FF0000"/>
                          </a:solidFill>
                        </a:rPr>
                        <a:t> foreign ownership of domestic assets</a:t>
                      </a:r>
                      <a:endParaRPr lang="en-US" sz="1200" b="1" dirty="0">
                        <a:solidFill>
                          <a:srgbClr val="FF0000"/>
                        </a:solidFill>
                      </a:endParaRPr>
                    </a:p>
                  </a:txBody>
                  <a:tcPr anchor="ctr"/>
                </a:tc>
                <a:tc>
                  <a:txBody>
                    <a:bodyPr/>
                    <a:lstStyle/>
                    <a:p>
                      <a:pPr lvl="0" hangingPunct="0"/>
                      <a:r>
                        <a:rPr lang="en-US" sz="1200" u="none" strike="noStrike" kern="1200" dirty="0" smtClean="0">
                          <a:solidFill>
                            <a:schemeClr val="dk1"/>
                          </a:solidFill>
                          <a:effectLst/>
                          <a:latin typeface="+mn-lt"/>
                          <a:ea typeface="+mn-ea"/>
                          <a:cs typeface="+mn-cs"/>
                        </a:rPr>
                        <a:t>Since current and capital accounts must be in balance, a deficit in the current account means a country likely has a surplus in its capital account</a:t>
                      </a:r>
                      <a:r>
                        <a:rPr lang="en-US" sz="1200" u="none" strike="noStrike" kern="1200" baseline="0" dirty="0" smtClean="0">
                          <a:solidFill>
                            <a:schemeClr val="dk1"/>
                          </a:solidFill>
                          <a:effectLst/>
                          <a:latin typeface="+mn-lt"/>
                          <a:ea typeface="+mn-ea"/>
                          <a:cs typeface="+mn-cs"/>
                        </a:rPr>
                        <a:t>. </a:t>
                      </a:r>
                      <a:r>
                        <a:rPr lang="en-US" sz="1200" u="none" strike="noStrike" kern="1200" dirty="0" smtClean="0">
                          <a:solidFill>
                            <a:schemeClr val="dk1"/>
                          </a:solidFill>
                          <a:effectLst/>
                          <a:latin typeface="+mn-lt"/>
                          <a:ea typeface="+mn-ea"/>
                          <a:cs typeface="+mn-cs"/>
                        </a:rPr>
                        <a:t>This means foreigners own more of the home country’s assets (factories, land, government debt, company shares, etc...) than domestic investors own of foreign assets.</a:t>
                      </a:r>
                      <a:r>
                        <a:rPr lang="en-US" sz="1200" u="none" strike="noStrike" kern="1200" baseline="0" dirty="0" smtClean="0">
                          <a:solidFill>
                            <a:schemeClr val="dk1"/>
                          </a:solidFill>
                          <a:effectLst/>
                          <a:latin typeface="+mn-lt"/>
                          <a:ea typeface="+mn-ea"/>
                          <a:cs typeface="+mn-cs"/>
                        </a:rPr>
                        <a:t> </a:t>
                      </a:r>
                      <a:r>
                        <a:rPr lang="en-US" sz="1200" u="none" strike="noStrike" kern="1200" dirty="0" smtClean="0">
                          <a:solidFill>
                            <a:schemeClr val="dk1"/>
                          </a:solidFill>
                          <a:effectLst/>
                          <a:latin typeface="+mn-lt"/>
                          <a:ea typeface="+mn-ea"/>
                          <a:cs typeface="+mn-cs"/>
                        </a:rPr>
                        <a:t>Such foreign ownership of domestic assets may pose a threat to the economic sovereignty (freedom) of the deficit country</a:t>
                      </a:r>
                    </a:p>
                  </a:txBody>
                  <a:tcPr/>
                </a:tc>
              </a:tr>
              <a:tr h="922725">
                <a:tc>
                  <a:txBody>
                    <a:bodyPr/>
                    <a:lstStyle/>
                    <a:p>
                      <a:pPr algn="ctr"/>
                      <a:r>
                        <a:rPr lang="en-US" sz="1200" b="1" dirty="0" smtClean="0">
                          <a:solidFill>
                            <a:srgbClr val="FF0000"/>
                          </a:solidFill>
                        </a:rPr>
                        <a:t>Higher interest</a:t>
                      </a:r>
                      <a:r>
                        <a:rPr lang="en-US" sz="1200" b="1" baseline="0" dirty="0" smtClean="0">
                          <a:solidFill>
                            <a:srgbClr val="FF0000"/>
                          </a:solidFill>
                        </a:rPr>
                        <a:t> rates</a:t>
                      </a:r>
                      <a:endParaRPr lang="en-US" sz="1200" b="1" dirty="0">
                        <a:solidFill>
                          <a:srgbClr val="FF0000"/>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In order to offset the inflationary effects of a weak currency, a country’s central bank may try to strengthen the currency by raising interest rates to attract foreign capital to the country</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A higher interest rate will negatively effect domestic investment by firms, slowing growth in the nation’s capital stock over time.</a:t>
                      </a:r>
                      <a:r>
                        <a:rPr lang="en-US" sz="1400" u="none" strike="noStrike" kern="1200" baseline="0" dirty="0" smtClean="0">
                          <a:solidFill>
                            <a:schemeClr val="dk1"/>
                          </a:solidFill>
                          <a:effectLst/>
                          <a:latin typeface="+mn-lt"/>
                          <a:ea typeface="+mn-ea"/>
                          <a:cs typeface="+mn-cs"/>
                        </a:rPr>
                        <a:t> </a:t>
                      </a:r>
                      <a:endParaRPr lang="en-US" sz="1400" u="none" strike="noStrike" kern="1200" dirty="0">
                        <a:solidFill>
                          <a:schemeClr val="dk1"/>
                        </a:solidFill>
                        <a:effectLst/>
                        <a:latin typeface="+mn-lt"/>
                        <a:ea typeface="+mn-ea"/>
                        <a:cs typeface="+mn-cs"/>
                      </a:endParaRPr>
                    </a:p>
                  </a:txBody>
                  <a:tcPr/>
                </a:tc>
              </a:tr>
              <a:tr h="922725">
                <a:tc>
                  <a:txBody>
                    <a:bodyPr/>
                    <a:lstStyle/>
                    <a:p>
                      <a:pPr algn="ctr"/>
                      <a:r>
                        <a:rPr lang="en-US" sz="1200" b="1" dirty="0" smtClean="0">
                          <a:solidFill>
                            <a:srgbClr val="FF0000"/>
                          </a:solidFill>
                        </a:rPr>
                        <a:t>Increased indebtedness</a:t>
                      </a:r>
                      <a:endParaRPr lang="en-US" sz="1200" b="1" dirty="0">
                        <a:solidFill>
                          <a:srgbClr val="FF0000"/>
                        </a:solidFill>
                      </a:endParaRPr>
                    </a:p>
                  </a:txBody>
                  <a:tcPr anchor="ctr"/>
                </a:tc>
                <a:tc>
                  <a:txBody>
                    <a:bodyPr/>
                    <a:lstStyle/>
                    <a:p>
                      <a:pPr lvl="0" hangingPunct="0"/>
                      <a:r>
                        <a:rPr lang="en-US" sz="1200" u="none" strike="noStrike" kern="1200" dirty="0" smtClean="0">
                          <a:solidFill>
                            <a:schemeClr val="dk1"/>
                          </a:solidFill>
                          <a:effectLst/>
                          <a:latin typeface="+mn-lt"/>
                          <a:ea typeface="+mn-ea"/>
                          <a:cs typeface="+mn-cs"/>
                        </a:rPr>
                        <a:t>A current account deficit is offset by a financial account surplus. One of the domestic assets foreign investors will demand is government bonds.</a:t>
                      </a:r>
                      <a:r>
                        <a:rPr lang="en-US" sz="1200" u="none" strike="noStrike" kern="1200" baseline="0" dirty="0" smtClean="0">
                          <a:solidFill>
                            <a:schemeClr val="dk1"/>
                          </a:solidFill>
                          <a:effectLst/>
                          <a:latin typeface="+mn-lt"/>
                          <a:ea typeface="+mn-ea"/>
                          <a:cs typeface="+mn-cs"/>
                        </a:rPr>
                        <a:t> </a:t>
                      </a:r>
                      <a:r>
                        <a:rPr lang="en-US" sz="1200" u="none" strike="noStrike" kern="1200" dirty="0" smtClean="0">
                          <a:solidFill>
                            <a:schemeClr val="dk1"/>
                          </a:solidFill>
                          <a:effectLst/>
                          <a:latin typeface="+mn-lt"/>
                          <a:ea typeface="+mn-ea"/>
                          <a:cs typeface="+mn-cs"/>
                        </a:rPr>
                        <a:t>Increased selling of bonds by the government to foreign investors increases the amount of national debt held by foreigners.</a:t>
                      </a:r>
                      <a:r>
                        <a:rPr lang="en-US" sz="1200" u="none" strike="noStrike" kern="1200" baseline="0" dirty="0" smtClean="0">
                          <a:solidFill>
                            <a:schemeClr val="dk1"/>
                          </a:solidFill>
                          <a:effectLst/>
                          <a:latin typeface="+mn-lt"/>
                          <a:ea typeface="+mn-ea"/>
                          <a:cs typeface="+mn-cs"/>
                        </a:rPr>
                        <a:t> </a:t>
                      </a:r>
                      <a:r>
                        <a:rPr lang="en-US" sz="1200" u="none" strike="noStrike" kern="1200" dirty="0" smtClean="0">
                          <a:solidFill>
                            <a:schemeClr val="dk1"/>
                          </a:solidFill>
                          <a:effectLst/>
                          <a:latin typeface="+mn-lt"/>
                          <a:ea typeface="+mn-ea"/>
                          <a:cs typeface="+mn-cs"/>
                        </a:rPr>
                        <a:t>When a government has large amounts of foreign held debt, it must pay interest on that debt, meaning taxpayer money is being paid to foreigners, reducing the government’s ability to spend as much on domestic projects like infrastructure, education and health care.</a:t>
                      </a:r>
                    </a:p>
                  </a:txBody>
                  <a:tcPr/>
                </a:tc>
              </a:tr>
            </a:tbl>
          </a:graphicData>
        </a:graphic>
      </p:graphicFrame>
      <p:sp>
        <p:nvSpPr>
          <p:cNvPr id="6" name="TextBox 5"/>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Deficits</a:t>
            </a:r>
            <a:endParaRPr lang="en-US" sz="1400" i="1" dirty="0">
              <a:latin typeface="Lucida Sans - 18"/>
            </a:endParaRPr>
          </a:p>
        </p:txBody>
      </p:sp>
    </p:spTree>
    <p:extLst>
      <p:ext uri="{BB962C8B-B14F-4D97-AF65-F5344CB8AC3E}">
        <p14:creationId xmlns:p14="http://schemas.microsoft.com/office/powerpoint/2010/main" val="28516019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231106"/>
          </a:xfrm>
          <a:prstGeom prst="rect">
            <a:avLst/>
          </a:prstGeom>
          <a:noFill/>
        </p:spPr>
        <p:txBody>
          <a:bodyPr wrap="square" rtlCol="0">
            <a:spAutoFit/>
          </a:bodyPr>
          <a:lstStyle/>
          <a:p>
            <a:r>
              <a:rPr lang="en-US" sz="2400" dirty="0" smtClean="0">
                <a:solidFill>
                  <a:srgbClr val="FF0000"/>
                </a:solidFill>
              </a:rPr>
              <a:t>Current Account Deficits and the Exchange Rate</a:t>
            </a:r>
          </a:p>
          <a:p>
            <a:r>
              <a:rPr lang="en-US" sz="1800" dirty="0" smtClean="0"/>
              <a:t>A nation with persistent deficits in its current account should, under a floating exchange rate system, experience a depreciation of its currency on the forex market</a:t>
            </a:r>
          </a:p>
          <a:p>
            <a:endParaRPr lang="en-US" sz="1400" dirty="0"/>
          </a:p>
        </p:txBody>
      </p:sp>
      <p:sp>
        <p:nvSpPr>
          <p:cNvPr id="3" name="TextBox 2"/>
          <p:cNvSpPr txBox="1"/>
          <p:nvPr/>
        </p:nvSpPr>
        <p:spPr>
          <a:xfrm>
            <a:off x="0" y="1714500"/>
            <a:ext cx="4724400" cy="4031873"/>
          </a:xfrm>
          <a:prstGeom prst="rect">
            <a:avLst/>
          </a:prstGeom>
          <a:noFill/>
        </p:spPr>
        <p:txBody>
          <a:bodyPr wrap="square" rtlCol="0">
            <a:spAutoFit/>
          </a:bodyPr>
          <a:lstStyle/>
          <a:p>
            <a:r>
              <a:rPr lang="en-US" sz="1600" b="1" dirty="0" smtClean="0">
                <a:solidFill>
                  <a:srgbClr val="0000CC"/>
                </a:solidFill>
              </a:rPr>
              <a:t>Assume the United States if experiencing a large trade deficit with Great Britain</a:t>
            </a:r>
          </a:p>
          <a:p>
            <a:pPr marL="285750" indent="-285750">
              <a:buFont typeface="Arial" pitchFamily="34" charset="0"/>
              <a:buChar char="•"/>
            </a:pPr>
            <a:r>
              <a:rPr lang="en-US" sz="1600" dirty="0" smtClean="0"/>
              <a:t>Americans are spending more on British goods than Brits are on American goods.</a:t>
            </a:r>
          </a:p>
          <a:p>
            <a:pPr marL="285750" indent="-285750">
              <a:buFont typeface="Arial" pitchFamily="34" charset="0"/>
              <a:buChar char="•"/>
            </a:pPr>
            <a:r>
              <a:rPr lang="en-US" sz="1600" dirty="0" smtClean="0"/>
              <a:t>The supply of dollars in Britain is growing faster than the demand for dollars.</a:t>
            </a:r>
          </a:p>
          <a:p>
            <a:pPr marL="285750" indent="-285750">
              <a:buFont typeface="Arial" pitchFamily="34" charset="0"/>
              <a:buChar char="•"/>
            </a:pPr>
            <a:r>
              <a:rPr lang="en-US" sz="1600" dirty="0" smtClean="0"/>
              <a:t>As a result, dollars become less scarce in the forex market, and the value of the dollar falls from 0.65 British pounds to 0.50 pounds.</a:t>
            </a:r>
          </a:p>
          <a:p>
            <a:endParaRPr lang="en-US" sz="1600" dirty="0"/>
          </a:p>
          <a:p>
            <a:r>
              <a:rPr lang="en-US" sz="1600" b="1" i="1" dirty="0" smtClean="0">
                <a:solidFill>
                  <a:srgbClr val="FF0000"/>
                </a:solidFill>
              </a:rPr>
              <a:t>Under a floating exchange rate system, imbalances in the current account should be self-corrected!</a:t>
            </a:r>
          </a:p>
          <a:p>
            <a:pPr marL="285750" indent="-285750">
              <a:buFont typeface="Arial" pitchFamily="34" charset="0"/>
              <a:buChar char="•"/>
            </a:pPr>
            <a:r>
              <a:rPr lang="en-US" sz="1600" dirty="0" smtClean="0"/>
              <a:t>The weaker dollar shown here will make US exports more attractive to British consumers</a:t>
            </a:r>
          </a:p>
          <a:p>
            <a:pPr marL="285750" indent="-285750">
              <a:buFont typeface="Arial" pitchFamily="34" charset="0"/>
              <a:buChar char="•"/>
            </a:pPr>
            <a:r>
              <a:rPr lang="en-US" sz="1600" dirty="0" smtClean="0"/>
              <a:t>Over time, the US current account deficit should be eliminated as US goods begin selling in Britain again</a:t>
            </a:r>
            <a:endParaRPr lang="en-US" sz="1600" dirty="0"/>
          </a:p>
        </p:txBody>
      </p:sp>
      <p:grpSp>
        <p:nvGrpSpPr>
          <p:cNvPr id="30" name="Group 29"/>
          <p:cNvGrpSpPr/>
          <p:nvPr/>
        </p:nvGrpSpPr>
        <p:grpSpPr>
          <a:xfrm>
            <a:off x="4423995" y="1905893"/>
            <a:ext cx="4948605" cy="3691613"/>
            <a:chOff x="4423995" y="1905893"/>
            <a:chExt cx="4948605" cy="3691613"/>
          </a:xfrm>
        </p:grpSpPr>
        <p:grpSp>
          <p:nvGrpSpPr>
            <p:cNvPr id="4" name="Group 3"/>
            <p:cNvGrpSpPr/>
            <p:nvPr/>
          </p:nvGrpSpPr>
          <p:grpSpPr>
            <a:xfrm>
              <a:off x="4423995" y="1905893"/>
              <a:ext cx="4948605" cy="3691613"/>
              <a:chOff x="5319063" y="1549480"/>
              <a:chExt cx="4700269" cy="4207628"/>
            </a:xfrm>
          </p:grpSpPr>
          <p:cxnSp>
            <p:nvCxnSpPr>
              <p:cNvPr id="6" name="Straight Connector 5"/>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506634" y="1574800"/>
                <a:ext cx="2215244" cy="350798"/>
              </a:xfrm>
              <a:prstGeom prst="rect">
                <a:avLst/>
              </a:prstGeom>
              <a:noFill/>
            </p:spPr>
            <p:txBody>
              <a:bodyPr vert="horz" wrap="square" rtlCol="0">
                <a:spAutoFit/>
              </a:bodyPr>
              <a:lstStyle/>
              <a:p>
                <a:pPr algn="ctr"/>
                <a:r>
                  <a:rPr lang="en-US" sz="1400" b="1" dirty="0" smtClean="0">
                    <a:solidFill>
                      <a:srgbClr val="FF6820"/>
                    </a:solidFill>
                  </a:rPr>
                  <a:t>US$ in Britain</a:t>
                </a:r>
                <a:endParaRPr lang="en-US" sz="1400" b="1" dirty="0">
                  <a:solidFill>
                    <a:srgbClr val="FF6820"/>
                  </a:solidFill>
                </a:endParaRPr>
              </a:p>
            </p:txBody>
          </p:sp>
          <p:sp>
            <p:nvSpPr>
              <p:cNvPr id="9" name="TextBox 8"/>
              <p:cNvSpPr txBox="1"/>
              <p:nvPr/>
            </p:nvSpPr>
            <p:spPr>
              <a:xfrm>
                <a:off x="5319063" y="1549480"/>
                <a:ext cx="760935" cy="420957"/>
              </a:xfrm>
              <a:prstGeom prst="rect">
                <a:avLst/>
              </a:prstGeom>
              <a:noFill/>
            </p:spPr>
            <p:txBody>
              <a:bodyPr vert="horz" wrap="square" rtlCol="0">
                <a:spAutoFit/>
              </a:bodyPr>
              <a:lstStyle/>
              <a:p>
                <a:r>
                  <a:rPr lang="en-US" sz="1800" dirty="0" smtClean="0">
                    <a:solidFill>
                      <a:srgbClr val="000000"/>
                    </a:solidFill>
                  </a:rPr>
                  <a:t>₤/$</a:t>
                </a:r>
                <a:endParaRPr lang="en-US" sz="1800" dirty="0">
                  <a:solidFill>
                    <a:srgbClr val="000000"/>
                  </a:solidFill>
                </a:endParaRPr>
              </a:p>
            </p:txBody>
          </p:sp>
          <p:cxnSp>
            <p:nvCxnSpPr>
              <p:cNvPr id="10" name="Straight Connector 9"/>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6079997" y="2120773"/>
                <a:ext cx="2989454" cy="3059684"/>
              </a:xfrm>
              <a:prstGeom prst="line">
                <a:avLst/>
              </a:prstGeom>
              <a:ln w="38100" cap="flat" cmpd="sng" algn="ctr">
                <a:solidFill>
                  <a:srgbClr val="CDF7D5"/>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82100" y="4800599"/>
                <a:ext cx="736600" cy="350798"/>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a:t>
                </a:r>
              </a:p>
            </p:txBody>
          </p:sp>
          <p:sp>
            <p:nvSpPr>
              <p:cNvPr id="13" name="TextBox 12"/>
              <p:cNvSpPr txBox="1"/>
              <p:nvPr/>
            </p:nvSpPr>
            <p:spPr>
              <a:xfrm>
                <a:off x="9080500" y="1905000"/>
                <a:ext cx="736600" cy="350798"/>
              </a:xfrm>
              <a:prstGeom prst="rect">
                <a:avLst/>
              </a:prstGeom>
              <a:noFill/>
            </p:spPr>
            <p:txBody>
              <a:bodyPr vert="horz" rtlCol="0">
                <a:spAutoFit/>
              </a:bodyPr>
              <a:lstStyle/>
              <a:p>
                <a:r>
                  <a:rPr lang="en-US" sz="1400" dirty="0">
                    <a:solidFill>
                      <a:srgbClr val="000000"/>
                    </a:solidFill>
                  </a:rPr>
                  <a:t>S</a:t>
                </a:r>
                <a:r>
                  <a:rPr lang="en-US" sz="1400" baseline="-25000" dirty="0">
                    <a:solidFill>
                      <a:srgbClr val="000000"/>
                    </a:solidFill>
                  </a:rPr>
                  <a:t>$</a:t>
                </a:r>
              </a:p>
            </p:txBody>
          </p:sp>
          <p:cxnSp>
            <p:nvCxnSpPr>
              <p:cNvPr id="14" name="Straight Connector 13"/>
              <p:cNvCxnSpPr/>
              <p:nvPr/>
            </p:nvCxnSpPr>
            <p:spPr>
              <a:xfrm flipH="1">
                <a:off x="5901690" y="3561460"/>
                <a:ext cx="1741678" cy="0"/>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629652" y="3561460"/>
                <a:ext cx="0" cy="1783588"/>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404100" y="5357063"/>
                <a:ext cx="584200" cy="350798"/>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17" name="TextBox 16"/>
              <p:cNvSpPr txBox="1"/>
              <p:nvPr/>
            </p:nvSpPr>
            <p:spPr>
              <a:xfrm>
                <a:off x="5369733" y="3378279"/>
                <a:ext cx="668916" cy="350798"/>
              </a:xfrm>
              <a:prstGeom prst="rect">
                <a:avLst/>
              </a:prstGeom>
              <a:noFill/>
            </p:spPr>
            <p:txBody>
              <a:bodyPr vert="horz" wrap="square" rtlCol="0">
                <a:spAutoFit/>
              </a:bodyPr>
              <a:lstStyle/>
              <a:p>
                <a:r>
                  <a:rPr lang="en-US" sz="1400" dirty="0" smtClean="0">
                    <a:solidFill>
                      <a:srgbClr val="000000"/>
                    </a:solidFill>
                  </a:rPr>
                  <a:t>0.65</a:t>
                </a:r>
                <a:endParaRPr lang="en-US" sz="1400" dirty="0">
                  <a:solidFill>
                    <a:srgbClr val="000000"/>
                  </a:solidFill>
                </a:endParaRPr>
              </a:p>
            </p:txBody>
          </p:sp>
          <p:sp>
            <p:nvSpPr>
              <p:cNvPr id="18" name="TextBox 17"/>
              <p:cNvSpPr txBox="1"/>
              <p:nvPr/>
            </p:nvSpPr>
            <p:spPr>
              <a:xfrm>
                <a:off x="9435132" y="5406310"/>
                <a:ext cx="584200" cy="35079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a:t>
                </a:r>
                <a:endParaRPr lang="en-US" sz="1400" baseline="-25000" dirty="0">
                  <a:solidFill>
                    <a:srgbClr val="000000"/>
                  </a:solidFill>
                </a:endParaRPr>
              </a:p>
            </p:txBody>
          </p:sp>
          <p:cxnSp>
            <p:nvCxnSpPr>
              <p:cNvPr id="19" name="Straight Connector 18"/>
              <p:cNvCxnSpPr/>
              <p:nvPr/>
            </p:nvCxnSpPr>
            <p:spPr>
              <a:xfrm flipV="1">
                <a:off x="6979538" y="2894657"/>
                <a:ext cx="1976189" cy="2079934"/>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920852" y="2670495"/>
                <a:ext cx="736600" cy="350798"/>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$1</a:t>
                </a:r>
                <a:endParaRPr lang="en-US" sz="1400" baseline="-25000" dirty="0">
                  <a:solidFill>
                    <a:srgbClr val="000000"/>
                  </a:solidFill>
                </a:endParaRPr>
              </a:p>
            </p:txBody>
          </p:sp>
          <p:cxnSp>
            <p:nvCxnSpPr>
              <p:cNvPr id="22" name="Straight Connector 21"/>
              <p:cNvCxnSpPr/>
              <p:nvPr/>
            </p:nvCxnSpPr>
            <p:spPr>
              <a:xfrm flipH="1">
                <a:off x="5901690" y="3890309"/>
                <a:ext cx="2095766" cy="44314"/>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983739" y="3890309"/>
                <a:ext cx="13716" cy="1468456"/>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87265" y="3759776"/>
                <a:ext cx="668916" cy="350798"/>
              </a:xfrm>
              <a:prstGeom prst="rect">
                <a:avLst/>
              </a:prstGeom>
              <a:noFill/>
            </p:spPr>
            <p:txBody>
              <a:bodyPr vert="horz" wrap="square" rtlCol="0">
                <a:spAutoFit/>
              </a:bodyPr>
              <a:lstStyle/>
              <a:p>
                <a:r>
                  <a:rPr lang="en-US" sz="1400" dirty="0" smtClean="0">
                    <a:solidFill>
                      <a:srgbClr val="000000"/>
                    </a:solidFill>
                  </a:rPr>
                  <a:t>0.50</a:t>
                </a:r>
                <a:endParaRPr lang="en-US" sz="1400" dirty="0">
                  <a:solidFill>
                    <a:srgbClr val="000000"/>
                  </a:solidFill>
                </a:endParaRPr>
              </a:p>
            </p:txBody>
          </p:sp>
          <p:sp>
            <p:nvSpPr>
              <p:cNvPr id="29" name="TextBox 28"/>
              <p:cNvSpPr txBox="1"/>
              <p:nvPr/>
            </p:nvSpPr>
            <p:spPr>
              <a:xfrm>
                <a:off x="7842859" y="5362884"/>
                <a:ext cx="584200" cy="350798"/>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1</a:t>
                </a:r>
              </a:p>
            </p:txBody>
          </p:sp>
        </p:grpSp>
        <p:cxnSp>
          <p:nvCxnSpPr>
            <p:cNvPr id="27" name="Straight Arrow Connector 26"/>
            <p:cNvCxnSpPr/>
            <p:nvPr/>
          </p:nvCxnSpPr>
          <p:spPr>
            <a:xfrm>
              <a:off x="7229458" y="3510412"/>
              <a:ext cx="390542"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31" name="TextBox 30"/>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Deficits</a:t>
            </a:r>
            <a:endParaRPr lang="en-US" sz="1400" i="1" dirty="0">
              <a:latin typeface="Lucida Sans - 18"/>
            </a:endParaRPr>
          </a:p>
        </p:txBody>
      </p:sp>
    </p:spTree>
    <p:extLst>
      <p:ext uri="{BB962C8B-B14F-4D97-AF65-F5344CB8AC3E}">
        <p14:creationId xmlns:p14="http://schemas.microsoft.com/office/powerpoint/2010/main" val="36244465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ssolv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 calcmode="lin" valueType="num">
                                      <p:cBhvr additive="base">
                                        <p:cTn id="18"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19" dur="500"/>
                                        <p:tgtEl>
                                          <p:spTgt spid="3">
                                            <p:txEl>
                                              <p:pRg st="6" end="6"/>
                                            </p:txEl>
                                          </p:spTgt>
                                        </p:tgtEl>
                                      </p:cBhvr>
                                    </p:animEffect>
                                  </p:childTnLst>
                                </p:cTn>
                              </p:par>
                              <p:par>
                                <p:cTn id="20" presetID="12" presetClass="entr" presetSubtype="4"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p:tgtEl>
                                          <p:spTgt spid="3">
                                            <p:txEl>
                                              <p:pRg st="7" end="7"/>
                                            </p:txEl>
                                          </p:spTgt>
                                        </p:tgtEl>
                                        <p:attrNameLst>
                                          <p:attrName>ppt_y</p:attrName>
                                        </p:attrNameLst>
                                      </p:cBhvr>
                                      <p:tavLst>
                                        <p:tav tm="0">
                                          <p:val>
                                            <p:strVal val="#ppt_y+#ppt_h*1.125000"/>
                                          </p:val>
                                        </p:tav>
                                        <p:tav tm="100000">
                                          <p:val>
                                            <p:strVal val="#ppt_y"/>
                                          </p:val>
                                        </p:tav>
                                      </p:tavLst>
                                    </p:anim>
                                    <p:animEffect transition="in" filter="wipe(up)">
                                      <p:cBhvr>
                                        <p:cTn id="2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508105"/>
          </a:xfrm>
          <a:prstGeom prst="rect">
            <a:avLst/>
          </a:prstGeom>
          <a:noFill/>
        </p:spPr>
        <p:txBody>
          <a:bodyPr wrap="square" rtlCol="0">
            <a:spAutoFit/>
          </a:bodyPr>
          <a:lstStyle/>
          <a:p>
            <a:r>
              <a:rPr lang="en-US" sz="2400" dirty="0" smtClean="0">
                <a:solidFill>
                  <a:srgbClr val="FF0000"/>
                </a:solidFill>
              </a:rPr>
              <a:t>Methods to Correct a Current Account Deficit</a:t>
            </a:r>
          </a:p>
          <a:p>
            <a:r>
              <a:rPr lang="en-US" sz="1800" dirty="0" smtClean="0"/>
              <a:t>The government or central bank of a nation experiencing a persistent current account deficit may chose to intervened to avoid the negative consequences of the deficit on the nation’s economy.</a:t>
            </a:r>
          </a:p>
          <a:p>
            <a:endParaRPr lang="en-US" sz="1400" dirty="0"/>
          </a:p>
        </p:txBody>
      </p:sp>
      <p:graphicFrame>
        <p:nvGraphicFramePr>
          <p:cNvPr id="2" name="Table 1"/>
          <p:cNvGraphicFramePr>
            <a:graphicFrameLocks noGrp="1"/>
          </p:cNvGraphicFramePr>
          <p:nvPr>
            <p:extLst>
              <p:ext uri="{D42A27DB-BD31-4B8C-83A1-F6EECF244321}">
                <p14:modId xmlns:p14="http://schemas.microsoft.com/office/powerpoint/2010/main" val="1614469955"/>
              </p:ext>
            </p:extLst>
          </p:nvPr>
        </p:nvGraphicFramePr>
        <p:xfrm>
          <a:off x="0" y="1958340"/>
          <a:ext cx="9144000" cy="3535679"/>
        </p:xfrm>
        <a:graphic>
          <a:graphicData uri="http://schemas.openxmlformats.org/drawingml/2006/table">
            <a:tbl>
              <a:tblPr firstRow="1" bandRow="1">
                <a:tableStyleId>{21E4AEA4-8DFA-4A89-87EB-49C32662AFE0}</a:tableStyleId>
              </a:tblPr>
              <a:tblGrid>
                <a:gridCol w="1676400"/>
                <a:gridCol w="7467600"/>
              </a:tblGrid>
              <a:tr h="228600">
                <a:tc gridSpan="2">
                  <a:txBody>
                    <a:bodyPr/>
                    <a:lstStyle/>
                    <a:p>
                      <a:pPr algn="ctr"/>
                      <a:r>
                        <a:rPr lang="en-US" dirty="0" smtClean="0"/>
                        <a:t>Methods</a:t>
                      </a:r>
                      <a:r>
                        <a:rPr lang="en-US" baseline="0" dirty="0" smtClean="0"/>
                        <a:t> for correcting a current account deficit</a:t>
                      </a:r>
                      <a:endParaRPr lang="en-US" dirty="0"/>
                    </a:p>
                  </a:txBody>
                  <a:tcPr anchor="ctr"/>
                </a:tc>
                <a:tc hMerge="1">
                  <a:txBody>
                    <a:bodyPr/>
                    <a:lstStyle/>
                    <a:p>
                      <a:endParaRPr lang="en-US" dirty="0"/>
                    </a:p>
                  </a:txBody>
                  <a:tcPr/>
                </a:tc>
              </a:tr>
              <a:tr h="370840">
                <a:tc>
                  <a:txBody>
                    <a:bodyPr/>
                    <a:lstStyle/>
                    <a:p>
                      <a:pPr algn="ctr"/>
                      <a:r>
                        <a:rPr lang="en-US" b="1" dirty="0" smtClean="0">
                          <a:solidFill>
                            <a:srgbClr val="0000CC"/>
                          </a:solidFill>
                        </a:rPr>
                        <a:t>Exchange rate</a:t>
                      </a:r>
                      <a:r>
                        <a:rPr lang="en-US" b="1" baseline="0" dirty="0" smtClean="0">
                          <a:solidFill>
                            <a:srgbClr val="0000CC"/>
                          </a:solidFill>
                        </a:rPr>
                        <a:t> devaluation</a:t>
                      </a:r>
                      <a:endParaRPr lang="en-US" b="1" dirty="0">
                        <a:solidFill>
                          <a:srgbClr val="0000CC"/>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By intervening in the foreign exchange market a government or central bank can try and either </a:t>
                      </a:r>
                      <a:r>
                        <a:rPr lang="en-US" sz="1400" i="1" u="none" strike="noStrike" kern="1200" dirty="0" smtClean="0">
                          <a:solidFill>
                            <a:schemeClr val="dk1"/>
                          </a:solidFill>
                          <a:effectLst/>
                          <a:latin typeface="+mn-lt"/>
                          <a:ea typeface="+mn-ea"/>
                          <a:cs typeface="+mn-cs"/>
                        </a:rPr>
                        <a:t>devalue</a:t>
                      </a:r>
                      <a:r>
                        <a:rPr lang="en-US" sz="1400" i="1"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the country’s currency.</a:t>
                      </a:r>
                      <a:r>
                        <a:rPr lang="en-US" sz="1400" u="none" strike="noStrike" kern="1200" baseline="0" dirty="0" smtClean="0">
                          <a:solidFill>
                            <a:schemeClr val="dk1"/>
                          </a:solidFill>
                          <a:effectLst/>
                          <a:latin typeface="+mn-lt"/>
                          <a:ea typeface="+mn-ea"/>
                          <a:cs typeface="+mn-cs"/>
                        </a:rPr>
                        <a:t> Trading its own currency for foreign currencies will increase the currency’s supply, causing it to depreciate. Greater demand for other countries’ currencies will cause them to appreciate. These changes should increase the country’s net exports. For this to work, the </a:t>
                      </a:r>
                      <a:r>
                        <a:rPr lang="en-US" sz="1400" i="1" u="none" strike="noStrike" kern="1200" baseline="0" dirty="0" smtClean="0">
                          <a:solidFill>
                            <a:schemeClr val="dk1"/>
                          </a:solidFill>
                          <a:effectLst/>
                          <a:latin typeface="+mn-lt"/>
                          <a:ea typeface="+mn-ea"/>
                          <a:cs typeface="+mn-cs"/>
                        </a:rPr>
                        <a:t>Marshall Lerner Condition must be met </a:t>
                      </a:r>
                      <a:r>
                        <a:rPr lang="en-US" sz="1400" i="0" u="none" strike="noStrike" kern="1200" baseline="0" dirty="0" smtClean="0">
                          <a:solidFill>
                            <a:schemeClr val="dk1"/>
                          </a:solidFill>
                          <a:effectLst/>
                          <a:latin typeface="+mn-lt"/>
                          <a:ea typeface="+mn-ea"/>
                          <a:cs typeface="+mn-cs"/>
                        </a:rPr>
                        <a:t>(see next slide).</a:t>
                      </a:r>
                      <a:endParaRPr lang="en-US" sz="1400" dirty="0"/>
                    </a:p>
                  </a:txBody>
                  <a:tcPr/>
                </a:tc>
              </a:tr>
              <a:tr h="370840">
                <a:tc>
                  <a:txBody>
                    <a:bodyPr/>
                    <a:lstStyle/>
                    <a:p>
                      <a:pPr algn="ctr"/>
                      <a:r>
                        <a:rPr lang="en-US" b="1" dirty="0" smtClean="0">
                          <a:solidFill>
                            <a:srgbClr val="0000CC"/>
                          </a:solidFill>
                        </a:rPr>
                        <a:t>Expansionary</a:t>
                      </a:r>
                      <a:r>
                        <a:rPr lang="en-US" b="1" baseline="0" dirty="0" smtClean="0">
                          <a:solidFill>
                            <a:srgbClr val="0000CC"/>
                          </a:solidFill>
                        </a:rPr>
                        <a:t> monetary policy</a:t>
                      </a:r>
                      <a:endParaRPr lang="en-US" b="1" dirty="0">
                        <a:solidFill>
                          <a:srgbClr val="0000CC"/>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Expansionary monetary policies would lower the country’s interest rates and lead to an outflow of capital in the financial account, depreciating the currency and reducing a trade deficit</a:t>
                      </a:r>
                    </a:p>
                  </a:txBody>
                  <a:tcPr/>
                </a:tc>
              </a:tr>
              <a:tr h="370840">
                <a:tc>
                  <a:txBody>
                    <a:bodyPr/>
                    <a:lstStyle/>
                    <a:p>
                      <a:pPr algn="ctr"/>
                      <a:r>
                        <a:rPr lang="en-US" b="1" dirty="0" smtClean="0">
                          <a:solidFill>
                            <a:srgbClr val="0000CC"/>
                          </a:solidFill>
                        </a:rPr>
                        <a:t>The use</a:t>
                      </a:r>
                      <a:r>
                        <a:rPr lang="en-US" b="1" baseline="0" dirty="0" smtClean="0">
                          <a:solidFill>
                            <a:srgbClr val="0000CC"/>
                          </a:solidFill>
                        </a:rPr>
                        <a:t> of protectionism</a:t>
                      </a:r>
                      <a:endParaRPr lang="en-US" b="1" dirty="0">
                        <a:solidFill>
                          <a:srgbClr val="0000CC"/>
                        </a:solidFill>
                      </a:endParaRPr>
                    </a:p>
                  </a:txBody>
                  <a:tcPr anchor="ctr"/>
                </a:tc>
                <a:tc>
                  <a:txBody>
                    <a:bodyPr/>
                    <a:lstStyle/>
                    <a:p>
                      <a:pPr marL="0" lvl="0" indent="0" hangingPunct="0">
                        <a:buFont typeface="Arial" pitchFamily="34" charset="0"/>
                        <a:buNone/>
                      </a:pPr>
                      <a:r>
                        <a:rPr lang="en-US" sz="1400" u="none" strike="noStrike" kern="1200" dirty="0" smtClean="0">
                          <a:solidFill>
                            <a:schemeClr val="dk1"/>
                          </a:solidFill>
                          <a:effectLst/>
                          <a:latin typeface="+mn-lt"/>
                          <a:ea typeface="+mn-ea"/>
                          <a:cs typeface="+mn-cs"/>
                        </a:rPr>
                        <a:t>New</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tariffs or quotas will raise the cost of imported goods and allow domestic producers to sell their products at a higher price at home.</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Subsidies for domestic producers reduce domestic costs of production and therefore reduce the price of domestic goods, making imports less attractive</a:t>
                      </a:r>
                    </a:p>
                  </a:txBody>
                  <a:tcPr/>
                </a:tc>
              </a:tr>
              <a:tr h="370840">
                <a:tc>
                  <a:txBody>
                    <a:bodyPr/>
                    <a:lstStyle/>
                    <a:p>
                      <a:pPr algn="ctr"/>
                      <a:r>
                        <a:rPr lang="en-US" b="1" dirty="0" smtClean="0">
                          <a:solidFill>
                            <a:srgbClr val="0000CC"/>
                          </a:solidFill>
                        </a:rPr>
                        <a:t>Contractionary</a:t>
                      </a:r>
                      <a:r>
                        <a:rPr lang="en-US" b="1" baseline="0" dirty="0" smtClean="0">
                          <a:solidFill>
                            <a:srgbClr val="0000CC"/>
                          </a:solidFill>
                        </a:rPr>
                        <a:t> demand-side policy</a:t>
                      </a:r>
                      <a:endParaRPr lang="en-US" b="1" dirty="0">
                        <a:solidFill>
                          <a:srgbClr val="0000CC"/>
                        </a:solidFill>
                      </a:endParaRPr>
                    </a:p>
                  </a:txBody>
                  <a:tcPr anchor="ctr"/>
                </a:tc>
                <a:tc>
                  <a:txBody>
                    <a:bodyPr/>
                    <a:lstStyle/>
                    <a:p>
                      <a:pPr marL="0" lvl="0" indent="0" hangingPunct="0">
                        <a:buFont typeface="Arial" pitchFamily="34" charset="0"/>
                        <a:buNone/>
                      </a:pPr>
                      <a:r>
                        <a:rPr lang="en-US" sz="1400" u="none" strike="noStrike" kern="1200" dirty="0" smtClean="0">
                          <a:solidFill>
                            <a:schemeClr val="dk1"/>
                          </a:solidFill>
                          <a:effectLst/>
                          <a:latin typeface="+mn-lt"/>
                          <a:ea typeface="+mn-ea"/>
                          <a:cs typeface="+mn-cs"/>
                        </a:rPr>
                        <a:t>An</a:t>
                      </a:r>
                      <a:r>
                        <a:rPr lang="en-US" sz="1400" u="none" strike="noStrike" kern="1200" baseline="0" dirty="0" smtClean="0">
                          <a:solidFill>
                            <a:schemeClr val="dk1"/>
                          </a:solidFill>
                          <a:effectLst/>
                          <a:latin typeface="+mn-lt"/>
                          <a:ea typeface="+mn-ea"/>
                          <a:cs typeface="+mn-cs"/>
                        </a:rPr>
                        <a:t> increase in taxes or a decrease in government spending will reduce aggregate demand and the average price level, reducing national income and spending on imports. The lower price level will make exports more attractive to foreigners, bringing the current account into balance.</a:t>
                      </a:r>
                      <a:endParaRPr lang="en-US" sz="1400" u="none" strike="noStrike" kern="1200" dirty="0" smtClean="0">
                        <a:solidFill>
                          <a:schemeClr val="dk1"/>
                        </a:solidFill>
                        <a:effectLst/>
                        <a:latin typeface="+mn-lt"/>
                        <a:ea typeface="+mn-ea"/>
                        <a:cs typeface="+mn-cs"/>
                      </a:endParaRPr>
                    </a:p>
                  </a:txBody>
                  <a:tcPr/>
                </a:tc>
              </a:tr>
            </a:tbl>
          </a:graphicData>
        </a:graphic>
      </p:graphicFrame>
      <p:sp>
        <p:nvSpPr>
          <p:cNvPr id="31" name="TextBox 30"/>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Deficits</a:t>
            </a:r>
            <a:endParaRPr lang="en-US" sz="1400" i="1" dirty="0">
              <a:latin typeface="Lucida Sans - 18"/>
            </a:endParaRPr>
          </a:p>
        </p:txBody>
      </p:sp>
    </p:spTree>
    <p:extLst>
      <p:ext uri="{BB962C8B-B14F-4D97-AF65-F5344CB8AC3E}">
        <p14:creationId xmlns:p14="http://schemas.microsoft.com/office/powerpoint/2010/main" val="11002459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5232202"/>
          </a:xfrm>
          <a:prstGeom prst="rect">
            <a:avLst/>
          </a:prstGeom>
          <a:noFill/>
        </p:spPr>
        <p:txBody>
          <a:bodyPr wrap="square" rtlCol="0">
            <a:spAutoFit/>
          </a:bodyPr>
          <a:lstStyle/>
          <a:p>
            <a:r>
              <a:rPr lang="en-US" sz="2400" dirty="0" smtClean="0">
                <a:solidFill>
                  <a:srgbClr val="FF0000"/>
                </a:solidFill>
              </a:rPr>
              <a:t>The Marshall Lerner Condition </a:t>
            </a:r>
          </a:p>
          <a:p>
            <a:r>
              <a:rPr lang="en-US" sz="1800" dirty="0" smtClean="0"/>
              <a:t>Whether or not a depreciation of a nation’s currency will cause its current account to move towards deficit depends on the </a:t>
            </a:r>
            <a:r>
              <a:rPr lang="en-US" sz="1800" i="1" dirty="0" smtClean="0"/>
              <a:t>price elasticity of demand</a:t>
            </a:r>
            <a:r>
              <a:rPr lang="en-US" sz="1800" dirty="0" smtClean="0"/>
              <a:t> for exports and imports. </a:t>
            </a:r>
          </a:p>
          <a:p>
            <a:endParaRPr lang="en-US" sz="1000" dirty="0"/>
          </a:p>
          <a:p>
            <a:r>
              <a:rPr lang="en-US" sz="1600" b="1" dirty="0" smtClean="0">
                <a:solidFill>
                  <a:srgbClr val="0000CC"/>
                </a:solidFill>
              </a:rPr>
              <a:t>The Marshall Lerner Condition (MLC): </a:t>
            </a:r>
            <a:r>
              <a:rPr lang="en-US" sz="1600" dirty="0" smtClean="0"/>
              <a:t>If the combined PEDs for exports and imports are </a:t>
            </a:r>
            <a:r>
              <a:rPr lang="en-US" sz="1600" i="1" dirty="0" smtClean="0"/>
              <a:t>greater than one (</a:t>
            </a:r>
            <a:r>
              <a:rPr lang="en-US" sz="1600" i="1" dirty="0" err="1" smtClean="0"/>
              <a:t>eg</a:t>
            </a:r>
            <a:r>
              <a:rPr lang="en-US" sz="1600" i="1" dirty="0" smtClean="0"/>
              <a:t> elastic)</a:t>
            </a:r>
            <a:r>
              <a:rPr lang="en-US" sz="1600" dirty="0" smtClean="0"/>
              <a:t> then a depreciation of the currency will cause the current account balance to move towards surplus.</a:t>
            </a:r>
          </a:p>
          <a:p>
            <a:pPr marL="285750" indent="-285750">
              <a:buFont typeface="Arial" pitchFamily="34" charset="0"/>
              <a:buChar char="•"/>
            </a:pPr>
            <a:r>
              <a:rPr lang="en-US" sz="1600" dirty="0" smtClean="0"/>
              <a:t>If the MLC is met, then a country can successfully reduce a current account deficit by devaluing its currency.</a:t>
            </a:r>
          </a:p>
          <a:p>
            <a:pPr marL="285750" indent="-285750">
              <a:buFont typeface="Arial" pitchFamily="34" charset="0"/>
              <a:buChar char="•"/>
            </a:pPr>
            <a:r>
              <a:rPr lang="en-US" sz="1600" dirty="0" smtClean="0"/>
              <a:t>If the MLC is NOT met, then a currency devaluation will actually worsen a current account deficit.</a:t>
            </a:r>
          </a:p>
          <a:p>
            <a:endParaRPr lang="en-US" sz="1000" dirty="0"/>
          </a:p>
          <a:p>
            <a:r>
              <a:rPr lang="en-US" sz="1600" b="1" dirty="0" smtClean="0">
                <a:solidFill>
                  <a:srgbClr val="F61F0E"/>
                </a:solidFill>
              </a:rPr>
              <a:t>Rationale: </a:t>
            </a:r>
            <a:r>
              <a:rPr lang="en-US" sz="1600" dirty="0" smtClean="0"/>
              <a:t>Consumers must be </a:t>
            </a:r>
            <a:r>
              <a:rPr lang="en-US" sz="1600" i="1" dirty="0" smtClean="0"/>
              <a:t>relatively responsive</a:t>
            </a:r>
            <a:r>
              <a:rPr lang="en-US" sz="1600" dirty="0" smtClean="0"/>
              <a:t> to the changing prices of imports and exports in order for a currency devaluation to be effective. For instance,</a:t>
            </a:r>
          </a:p>
          <a:p>
            <a:pPr marL="285750" indent="-285750">
              <a:buFont typeface="Arial" pitchFamily="34" charset="0"/>
              <a:buChar char="•"/>
            </a:pPr>
            <a:r>
              <a:rPr lang="en-US" sz="1600" dirty="0" smtClean="0"/>
              <a:t>If demand for a nation’s exports is highly </a:t>
            </a:r>
            <a:r>
              <a:rPr lang="en-US" sz="1600" i="1" dirty="0" smtClean="0"/>
              <a:t>inelastic</a:t>
            </a:r>
            <a:r>
              <a:rPr lang="en-US" sz="1600" dirty="0" smtClean="0"/>
              <a:t>, then their cheaper prices abroad (following a devaluation of the currency), will actually result in foreigners spending </a:t>
            </a:r>
            <a:r>
              <a:rPr lang="en-US" sz="1600" i="1" dirty="0" smtClean="0"/>
              <a:t>less </a:t>
            </a:r>
            <a:r>
              <a:rPr lang="en-US" sz="1600" dirty="0" smtClean="0"/>
              <a:t>on the nation’s goods (since they will have to give up less of their own currency to buy them).</a:t>
            </a:r>
          </a:p>
          <a:p>
            <a:pPr marL="285750" indent="-285750">
              <a:buFont typeface="Arial" pitchFamily="34" charset="0"/>
              <a:buChar char="•"/>
            </a:pPr>
            <a:r>
              <a:rPr lang="en-US" sz="1600" dirty="0" smtClean="0"/>
              <a:t>If demand for imports is highly </a:t>
            </a:r>
            <a:r>
              <a:rPr lang="en-US" sz="1600" i="1" dirty="0" smtClean="0"/>
              <a:t>inelastic</a:t>
            </a:r>
            <a:r>
              <a:rPr lang="en-US" sz="1600" dirty="0" smtClean="0"/>
              <a:t>, then a devaluation result in domestic consumers actually spending </a:t>
            </a:r>
            <a:r>
              <a:rPr lang="en-US" sz="1600" i="1" dirty="0" smtClean="0"/>
              <a:t>more</a:t>
            </a:r>
            <a:r>
              <a:rPr lang="en-US" sz="1600" dirty="0" smtClean="0"/>
              <a:t> on imports, since they are now more expensive and the quantities demanded have not decreased by much. </a:t>
            </a:r>
          </a:p>
          <a:p>
            <a:pPr marL="285750" indent="-285750">
              <a:buFont typeface="Arial" pitchFamily="34" charset="0"/>
              <a:buChar char="•"/>
            </a:pPr>
            <a:r>
              <a:rPr lang="en-US" sz="1600" dirty="0" smtClean="0"/>
              <a:t>In this situation, the MLC is NOT met and a weaker currency will lead to a larger trade deficit.</a:t>
            </a:r>
          </a:p>
          <a:p>
            <a:endParaRPr lang="en-US" sz="1400" dirty="0"/>
          </a:p>
        </p:txBody>
      </p:sp>
      <p:sp>
        <p:nvSpPr>
          <p:cNvPr id="4" name="TextBox 3"/>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Marshall Lerner Condition</a:t>
            </a:r>
            <a:endParaRPr lang="en-US" sz="1400" i="1" dirty="0">
              <a:latin typeface="Lucida Sans - 18"/>
            </a:endParaRPr>
          </a:p>
        </p:txBody>
      </p:sp>
    </p:spTree>
    <p:extLst>
      <p:ext uri="{BB962C8B-B14F-4D97-AF65-F5344CB8AC3E}">
        <p14:creationId xmlns:p14="http://schemas.microsoft.com/office/powerpoint/2010/main" val="19928065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209800" y="5219700"/>
            <a:ext cx="4886146" cy="369332"/>
          </a:xfrm>
          <a:prstGeom prst="rect">
            <a:avLst/>
          </a:prstGeom>
        </p:spPr>
        <p:txBody>
          <a:bodyPr wrap="none">
            <a:spAutoFit/>
          </a:bodyPr>
          <a:lstStyle/>
          <a:p>
            <a:pPr fontAlgn="base"/>
            <a:r>
              <a:rPr lang="en-US" sz="1800" b="1" cap="all" dirty="0">
                <a:hlinkClick r:id="rId3" tooltip="The Marshall-Lerner Condition (IB HL Only)"/>
              </a:rPr>
              <a:t>THE MARSHALL-LERNER CONDITION (IB HL ONLY)</a:t>
            </a:r>
            <a:endParaRPr lang="en-US" sz="1800" b="1" cap="all" dirty="0"/>
          </a:p>
        </p:txBody>
      </p:sp>
      <p:pic>
        <p:nvPicPr>
          <p:cNvPr id="3" name="VgCFN9M2aFE?version=3&amp;hl=en_US&amp;rel=0"/>
          <p:cNvPicPr>
            <a:picLocks noRot="1" noChangeAspect="1"/>
          </p:cNvPicPr>
          <p:nvPr>
            <a:quickTimeFile r:link="rId1"/>
          </p:nvPr>
        </p:nvPicPr>
        <p:blipFill>
          <a:blip r:embed="rId4"/>
          <a:stretch>
            <a:fillRect/>
          </a:stretch>
        </p:blipFill>
        <p:spPr>
          <a:xfrm>
            <a:off x="0" y="723900"/>
            <a:ext cx="9144000" cy="4439603"/>
          </a:xfrm>
          <a:prstGeom prst="rect">
            <a:avLst/>
          </a:prstGeom>
        </p:spPr>
      </p:pic>
      <p:sp>
        <p:nvSpPr>
          <p:cNvPr id="7" name="TextBox 6"/>
          <p:cNvSpPr txBox="1"/>
          <p:nvPr/>
        </p:nvSpPr>
        <p:spPr>
          <a:xfrm>
            <a:off x="5105400" y="114300"/>
            <a:ext cx="2546985" cy="506904"/>
          </a:xfrm>
          <a:prstGeom prst="rect">
            <a:avLst/>
          </a:prstGeom>
          <a:noFill/>
        </p:spPr>
        <p:txBody>
          <a:bodyPr vert="horz" wrap="square" lIns="75283" tIns="37641" rIns="75283" bIns="37641" rtlCol="0">
            <a:spAutoFit/>
          </a:bodyPr>
          <a:lstStyle/>
          <a:p>
            <a:pPr algn="ctr"/>
            <a:r>
              <a:rPr lang="en-US" sz="1400" i="1" dirty="0" smtClean="0">
                <a:latin typeface="Lucida Sans - 24"/>
              </a:rPr>
              <a:t>The Marshall Lerner Condition Video Lesson</a:t>
            </a:r>
            <a:endParaRPr lang="en-US" sz="1400" i="1" dirty="0">
              <a:latin typeface="Lucida Sans - 18"/>
            </a:endParaRPr>
          </a:p>
        </p:txBody>
      </p:sp>
    </p:spTree>
    <p:extLst>
      <p:ext uri="{BB962C8B-B14F-4D97-AF65-F5344CB8AC3E}">
        <p14:creationId xmlns:p14="http://schemas.microsoft.com/office/powerpoint/2010/main" val="4968904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292662"/>
          </a:xfrm>
          <a:prstGeom prst="rect">
            <a:avLst/>
          </a:prstGeom>
          <a:noFill/>
        </p:spPr>
        <p:txBody>
          <a:bodyPr wrap="square" rtlCol="0">
            <a:spAutoFit/>
          </a:bodyPr>
          <a:lstStyle/>
          <a:p>
            <a:r>
              <a:rPr lang="en-US" sz="2400" dirty="0" smtClean="0">
                <a:solidFill>
                  <a:srgbClr val="FF0000"/>
                </a:solidFill>
              </a:rPr>
              <a:t>The J Curve</a:t>
            </a:r>
          </a:p>
          <a:p>
            <a:r>
              <a:rPr lang="en-US" sz="1800" dirty="0" smtClean="0"/>
              <a:t>Recall from microeconomics that consumers tend to be </a:t>
            </a:r>
            <a:r>
              <a:rPr lang="en-US" sz="1800" i="1" dirty="0" smtClean="0"/>
              <a:t>more responsive</a:t>
            </a:r>
            <a:r>
              <a:rPr lang="en-US" sz="1800" dirty="0" smtClean="0"/>
              <a:t> to price changes as time passes following the change in price. Based on this knowledge, we can predict what will happen to a nation’s current account balance </a:t>
            </a:r>
            <a:r>
              <a:rPr lang="en-US" sz="1800" i="1" dirty="0" smtClean="0"/>
              <a:t>over time</a:t>
            </a:r>
            <a:r>
              <a:rPr lang="en-US" sz="1800" dirty="0" smtClean="0"/>
              <a:t> following a depreciation of its currency.</a:t>
            </a:r>
          </a:p>
        </p:txBody>
      </p:sp>
      <p:pic>
        <p:nvPicPr>
          <p:cNvPr id="3" name="Picture 2"/>
          <p:cNvPicPr/>
          <p:nvPr/>
        </p:nvPicPr>
        <p:blipFill>
          <a:blip r:embed="rId2"/>
          <a:stretch>
            <a:fillRect/>
          </a:stretch>
        </p:blipFill>
        <p:spPr>
          <a:xfrm>
            <a:off x="5064834" y="1916807"/>
            <a:ext cx="4079166" cy="2845693"/>
          </a:xfrm>
          <a:prstGeom prst="rect">
            <a:avLst/>
          </a:prstGeom>
          <a:solidFill>
            <a:srgbClr val="FFFFFF"/>
          </a:solidFill>
          <a:ln>
            <a:noFill/>
            <a:prstDash/>
          </a:ln>
        </p:spPr>
      </p:pic>
      <p:sp>
        <p:nvSpPr>
          <p:cNvPr id="2" name="TextBox 1"/>
          <p:cNvSpPr txBox="1"/>
          <p:nvPr/>
        </p:nvSpPr>
        <p:spPr>
          <a:xfrm>
            <a:off x="0" y="1943100"/>
            <a:ext cx="5334000" cy="2739211"/>
          </a:xfrm>
          <a:prstGeom prst="rect">
            <a:avLst/>
          </a:prstGeom>
          <a:noFill/>
        </p:spPr>
        <p:txBody>
          <a:bodyPr wrap="square" rtlCol="0">
            <a:spAutoFit/>
          </a:bodyPr>
          <a:lstStyle/>
          <a:p>
            <a:r>
              <a:rPr lang="en-US" sz="1600" b="1" dirty="0" smtClean="0">
                <a:solidFill>
                  <a:srgbClr val="0000CC"/>
                </a:solidFill>
              </a:rPr>
              <a:t>Assume the country to the right was experiencing a current account deficit:</a:t>
            </a:r>
          </a:p>
          <a:p>
            <a:pPr marL="285750" indent="-285750">
              <a:buFont typeface="Arial" pitchFamily="34" charset="0"/>
              <a:buChar char="•"/>
            </a:pPr>
            <a:r>
              <a:rPr lang="en-US" sz="1400" dirty="0" smtClean="0"/>
              <a:t>The central bank decides to devalue the currency by lowering interest rates and increasing its supply on forex markets.</a:t>
            </a:r>
          </a:p>
          <a:p>
            <a:pPr marL="285750" indent="-285750">
              <a:buFont typeface="Arial" pitchFamily="34" charset="0"/>
              <a:buChar char="•"/>
            </a:pPr>
            <a:r>
              <a:rPr lang="en-US" sz="1400" dirty="0" smtClean="0"/>
              <a:t>In the first several weeks following the devaluation, consumers at home and abroad are relatively </a:t>
            </a:r>
            <a:r>
              <a:rPr lang="en-US" sz="1400" i="1" dirty="0" smtClean="0"/>
              <a:t>unresponsive</a:t>
            </a:r>
            <a:r>
              <a:rPr lang="en-US" sz="1400" dirty="0" smtClean="0"/>
              <a:t> to the country’s now higher priced imports and lower priced exports. The MLC is not met, so the current account deficit actually </a:t>
            </a:r>
            <a:r>
              <a:rPr lang="en-US" sz="1400" i="1" dirty="0" smtClean="0"/>
              <a:t>worsens</a:t>
            </a:r>
            <a:r>
              <a:rPr lang="en-US" sz="1400" dirty="0" smtClean="0"/>
              <a:t>. </a:t>
            </a:r>
          </a:p>
          <a:p>
            <a:pPr marL="285750" indent="-285750">
              <a:buFont typeface="Arial" pitchFamily="34" charset="0"/>
              <a:buChar char="•"/>
            </a:pPr>
            <a:r>
              <a:rPr lang="en-US" sz="1400" dirty="0" smtClean="0"/>
              <a:t>However, after a couple of months, consumers at home and abroad have begun to respond to the country’s cheaper exports and the more expensive imports from abroad. The MLC is now met and the current account begins to move towards surplus.</a:t>
            </a:r>
            <a:endParaRPr lang="en-US" sz="1400" dirty="0"/>
          </a:p>
        </p:txBody>
      </p:sp>
      <p:sp>
        <p:nvSpPr>
          <p:cNvPr id="4" name="TextBox 3"/>
          <p:cNvSpPr txBox="1"/>
          <p:nvPr/>
        </p:nvSpPr>
        <p:spPr>
          <a:xfrm>
            <a:off x="0" y="4769703"/>
            <a:ext cx="9144000" cy="830997"/>
          </a:xfrm>
          <a:prstGeom prst="rect">
            <a:avLst/>
          </a:prstGeom>
          <a:noFill/>
        </p:spPr>
        <p:txBody>
          <a:bodyPr wrap="square" rtlCol="0">
            <a:spAutoFit/>
          </a:bodyPr>
          <a:lstStyle/>
          <a:p>
            <a:pPr algn="ctr"/>
            <a:r>
              <a:rPr lang="en-US" sz="1600" b="1" i="1" dirty="0" smtClean="0">
                <a:solidFill>
                  <a:srgbClr val="F61F0E"/>
                </a:solidFill>
              </a:rPr>
              <a:t>Conclusion: </a:t>
            </a:r>
            <a:r>
              <a:rPr lang="en-US" sz="1600" i="1" dirty="0" smtClean="0">
                <a:solidFill>
                  <a:srgbClr val="F61F0E"/>
                </a:solidFill>
              </a:rPr>
              <a:t>Currency devaluations will be ineffective at correcting current account deficits in the short-run. But over time, a weaker currency will likely move a nation’s current account towards surplus as consumers become more responsive to the higher prices of imports and the lower prices of exports!</a:t>
            </a:r>
            <a:endParaRPr lang="en-US" sz="1600" i="1" dirty="0">
              <a:solidFill>
                <a:srgbClr val="F61F0E"/>
              </a:solidFill>
            </a:endParaRPr>
          </a:p>
        </p:txBody>
      </p:sp>
      <p:sp>
        <p:nvSpPr>
          <p:cNvPr id="6" name="TextBox 5"/>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J Curve</a:t>
            </a:r>
            <a:endParaRPr lang="en-US" sz="1400" i="1" dirty="0">
              <a:latin typeface="Lucida Sans - 18"/>
            </a:endParaRPr>
          </a:p>
        </p:txBody>
      </p:sp>
    </p:spTree>
    <p:extLst>
      <p:ext uri="{BB962C8B-B14F-4D97-AF65-F5344CB8AC3E}">
        <p14:creationId xmlns:p14="http://schemas.microsoft.com/office/powerpoint/2010/main" val="282806154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5"/>
          <p:cNvSpPr/>
          <p:nvPr/>
        </p:nvSpPr>
        <p:spPr>
          <a:xfrm>
            <a:off x="1981200" y="5273450"/>
            <a:ext cx="5486400" cy="369332"/>
          </a:xfrm>
          <a:prstGeom prst="rect">
            <a:avLst/>
          </a:prstGeom>
        </p:spPr>
        <p:txBody>
          <a:bodyPr wrap="square">
            <a:spAutoFit/>
          </a:bodyPr>
          <a:lstStyle/>
          <a:p>
            <a:pPr fontAlgn="base"/>
            <a:r>
              <a:rPr lang="en-US" sz="1800" b="1" cap="all" dirty="0">
                <a:hlinkClick r:id="rId3" tooltip="The J-Curve – Illustrating the effects of the MLC (IB HL Only)"/>
              </a:rPr>
              <a:t>THE J-CURVE – ILLUSTRATING THE EFFECTS OF THE </a:t>
            </a:r>
            <a:r>
              <a:rPr lang="en-US" sz="1800" b="1" cap="all" dirty="0" smtClean="0">
                <a:hlinkClick r:id="rId3" tooltip="The J-Curve – Illustrating the effects of the MLC (IB HL Only)"/>
              </a:rPr>
              <a:t>MLC</a:t>
            </a:r>
            <a:endParaRPr lang="en-US" sz="1800" b="1" cap="all" dirty="0"/>
          </a:p>
        </p:txBody>
      </p:sp>
      <p:pic>
        <p:nvPicPr>
          <p:cNvPr id="7" name="HSd7ybLJUuw?version=3&amp;hl=en_US&amp;rel=0"/>
          <p:cNvPicPr>
            <a:picLocks noRot="1" noChangeAspect="1"/>
          </p:cNvPicPr>
          <p:nvPr>
            <a:quickTimeFile r:link="rId1"/>
          </p:nvPr>
        </p:nvPicPr>
        <p:blipFill>
          <a:blip r:embed="rId4"/>
          <a:stretch>
            <a:fillRect/>
          </a:stretch>
        </p:blipFill>
        <p:spPr>
          <a:xfrm>
            <a:off x="1979" y="723900"/>
            <a:ext cx="9142021" cy="4456216"/>
          </a:xfrm>
          <a:prstGeom prst="rect">
            <a:avLst/>
          </a:prstGeom>
        </p:spPr>
      </p:pic>
      <p:sp>
        <p:nvSpPr>
          <p:cNvPr id="9" name="TextBox 8"/>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J Curve Video Lesson</a:t>
            </a:r>
            <a:endParaRPr lang="en-US" sz="1400" i="1" dirty="0">
              <a:latin typeface="Lucida Sans - 18"/>
            </a:endParaRPr>
          </a:p>
        </p:txBody>
      </p:sp>
    </p:spTree>
    <p:extLst>
      <p:ext uri="{BB962C8B-B14F-4D97-AF65-F5344CB8AC3E}">
        <p14:creationId xmlns:p14="http://schemas.microsoft.com/office/powerpoint/2010/main" val="32884123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5201424"/>
          </a:xfrm>
          <a:prstGeom prst="rect">
            <a:avLst/>
          </a:prstGeom>
          <a:noFill/>
        </p:spPr>
        <p:txBody>
          <a:bodyPr wrap="square" rtlCol="0">
            <a:spAutoFit/>
          </a:bodyPr>
          <a:lstStyle/>
          <a:p>
            <a:r>
              <a:rPr lang="en-US" sz="2400" dirty="0" smtClean="0">
                <a:solidFill>
                  <a:srgbClr val="FF0000"/>
                </a:solidFill>
              </a:rPr>
              <a:t>The Meaning of the Balance of Payments</a:t>
            </a:r>
          </a:p>
          <a:p>
            <a:r>
              <a:rPr lang="en-US" sz="1800" dirty="0" smtClean="0"/>
              <a:t>Through international trade, nations are constantly exchanging goods, services and financial and real assets across national borders. The balance of payments measures the flow of all these transactions.  </a:t>
            </a:r>
            <a:endParaRPr lang="en-US" sz="1000" dirty="0"/>
          </a:p>
          <a:p>
            <a:r>
              <a:rPr lang="en-US" sz="1800" b="1" dirty="0" smtClean="0">
                <a:solidFill>
                  <a:srgbClr val="0000CC"/>
                </a:solidFill>
              </a:rPr>
              <a:t>Balance of payments: </a:t>
            </a:r>
            <a:r>
              <a:rPr lang="en-US" sz="1800" dirty="0" smtClean="0"/>
              <a:t>Measures the flow of money for financial and real transactions between the households, businesses, banks and government of one nation and all other nations. </a:t>
            </a:r>
          </a:p>
          <a:p>
            <a:pPr marL="285750" indent="-285750">
              <a:buFont typeface="Arial" pitchFamily="34" charset="0"/>
              <a:buChar char="•"/>
            </a:pPr>
            <a:r>
              <a:rPr lang="en-US" sz="1600" b="1" dirty="0" smtClean="0">
                <a:solidFill>
                  <a:srgbClr val="FF0000"/>
                </a:solidFill>
              </a:rPr>
              <a:t>Current account: </a:t>
            </a:r>
            <a:r>
              <a:rPr lang="en-US" sz="1600" dirty="0" smtClean="0"/>
              <a:t>Records the flow of money for the purchase of goods and services between a country and its trading partners. </a:t>
            </a:r>
          </a:p>
          <a:p>
            <a:pPr marL="667832" lvl="1" indent="-285750">
              <a:buFont typeface="Wingdings" pitchFamily="2" charset="2"/>
              <a:buChar char="Ø"/>
            </a:pPr>
            <a:r>
              <a:rPr lang="en-US" sz="1600" b="1" dirty="0" smtClean="0"/>
              <a:t>Current account deficit: </a:t>
            </a:r>
            <a:r>
              <a:rPr lang="en-US" sz="1600" dirty="0" smtClean="0"/>
              <a:t>If a country spends more on imports than it earns from the sale of its exports, its current account is in </a:t>
            </a:r>
            <a:r>
              <a:rPr lang="en-US" sz="1600" i="1" dirty="0" smtClean="0"/>
              <a:t>deficit</a:t>
            </a:r>
            <a:r>
              <a:rPr lang="en-US" sz="1600" dirty="0" smtClean="0"/>
              <a:t> (if M&gt;X)</a:t>
            </a:r>
          </a:p>
          <a:p>
            <a:pPr marL="667832" lvl="1" indent="-285750">
              <a:buFont typeface="Wingdings" pitchFamily="2" charset="2"/>
              <a:buChar char="Ø"/>
            </a:pPr>
            <a:r>
              <a:rPr lang="en-US" sz="1600" b="1" dirty="0" smtClean="0"/>
              <a:t>Current account surplus: </a:t>
            </a:r>
            <a:r>
              <a:rPr lang="en-US" sz="1600" dirty="0" smtClean="0"/>
              <a:t>If a country earns more from the sale of its exports than it spends on imports, its current account is in </a:t>
            </a:r>
            <a:r>
              <a:rPr lang="en-US" sz="1600" i="1" dirty="0" smtClean="0"/>
              <a:t>surplus </a:t>
            </a:r>
            <a:r>
              <a:rPr lang="en-US" sz="1600" dirty="0" smtClean="0"/>
              <a:t>(if X&gt;M)</a:t>
            </a:r>
          </a:p>
          <a:p>
            <a:pPr marL="285750" indent="-285750">
              <a:buFont typeface="Arial" pitchFamily="34" charset="0"/>
              <a:buChar char="•"/>
            </a:pPr>
            <a:r>
              <a:rPr lang="en-US" sz="1600" b="1" dirty="0" smtClean="0">
                <a:solidFill>
                  <a:srgbClr val="FF0000"/>
                </a:solidFill>
              </a:rPr>
              <a:t>Financial account: </a:t>
            </a:r>
            <a:r>
              <a:rPr lang="en-US" sz="1600" dirty="0" smtClean="0"/>
              <a:t>Records the flow of money for the acquisition of real and financial assets (factories, office buildings, real estate, government bonds, shares of companies, etc…) </a:t>
            </a:r>
            <a:r>
              <a:rPr lang="en-US" sz="1600" dirty="0"/>
              <a:t>by the people of one nation in </a:t>
            </a:r>
            <a:r>
              <a:rPr lang="en-US" sz="1600" dirty="0" smtClean="0"/>
              <a:t>all other nations. </a:t>
            </a:r>
          </a:p>
          <a:p>
            <a:pPr marL="667832" lvl="1" indent="-285750">
              <a:buFont typeface="Wingdings" pitchFamily="2" charset="2"/>
              <a:buChar char="Ø"/>
            </a:pPr>
            <a:r>
              <a:rPr lang="en-US" sz="1600" b="1" dirty="0" smtClean="0"/>
              <a:t>Financial account deficit: </a:t>
            </a:r>
            <a:r>
              <a:rPr lang="en-US" sz="1600" dirty="0" smtClean="0"/>
              <a:t>If the people of a country owns more financial and real assets abroad than foreigners own of its own assets, its financial account is in </a:t>
            </a:r>
            <a:r>
              <a:rPr lang="en-US" sz="1600" i="1" dirty="0" smtClean="0"/>
              <a:t>deficit.</a:t>
            </a:r>
          </a:p>
          <a:p>
            <a:pPr marL="667832" lvl="1" indent="-285750">
              <a:buFont typeface="Wingdings" pitchFamily="2" charset="2"/>
              <a:buChar char="Ø"/>
            </a:pPr>
            <a:r>
              <a:rPr lang="en-US" sz="1600" b="1" dirty="0" smtClean="0"/>
              <a:t>Financial account surplus: </a:t>
            </a:r>
            <a:r>
              <a:rPr lang="en-US" sz="1600" dirty="0" smtClean="0"/>
              <a:t>If the people of foreign countries own more domestic financial and real assets than the country’s people own of foreign assets, its financial account is in </a:t>
            </a:r>
            <a:r>
              <a:rPr lang="en-US" sz="1600" i="1" dirty="0" smtClean="0"/>
              <a:t>surplus</a:t>
            </a:r>
            <a:r>
              <a:rPr lang="en-US" sz="1600" dirty="0" smtClean="0"/>
              <a:t>.</a:t>
            </a:r>
            <a:endParaRPr lang="en-US" sz="1600" dirty="0"/>
          </a:p>
        </p:txBody>
      </p:sp>
      <p:sp>
        <p:nvSpPr>
          <p:cNvPr id="6" name="TextBox 5"/>
          <p:cNvSpPr txBox="1"/>
          <p:nvPr/>
        </p:nvSpPr>
        <p:spPr>
          <a:xfrm>
            <a:off x="5638800" y="114300"/>
            <a:ext cx="2013585" cy="506904"/>
          </a:xfrm>
          <a:prstGeom prst="rect">
            <a:avLst/>
          </a:prstGeom>
          <a:noFill/>
        </p:spPr>
        <p:txBody>
          <a:bodyPr vert="horz" wrap="square" lIns="75283" tIns="37641" rIns="75283" bIns="37641" rtlCol="0">
            <a:spAutoFit/>
          </a:bodyPr>
          <a:lstStyle/>
          <a:p>
            <a:pPr algn="ctr"/>
            <a:r>
              <a:rPr lang="en-US" sz="1400" i="1" dirty="0" smtClean="0">
                <a:latin typeface="Lucida Sans - 24"/>
              </a:rPr>
              <a:t>Introduction to Balance of Payments</a:t>
            </a:r>
            <a:endParaRPr lang="en-US" sz="1400" i="1" dirty="0">
              <a:latin typeface="Lucida Sans - 18"/>
            </a:endParaRPr>
          </a:p>
        </p:txBody>
      </p:sp>
    </p:spTree>
    <p:extLst>
      <p:ext uri="{BB962C8B-B14F-4D97-AF65-F5344CB8AC3E}">
        <p14:creationId xmlns:p14="http://schemas.microsoft.com/office/powerpoint/2010/main" val="308773499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74787"/>
            <a:ext cx="9144000" cy="1292662"/>
          </a:xfrm>
          <a:prstGeom prst="rect">
            <a:avLst/>
          </a:prstGeom>
          <a:noFill/>
        </p:spPr>
        <p:txBody>
          <a:bodyPr wrap="square" rtlCol="0">
            <a:spAutoFit/>
          </a:bodyPr>
          <a:lstStyle/>
          <a:p>
            <a:r>
              <a:rPr lang="en-US" sz="2400" dirty="0" smtClean="0">
                <a:solidFill>
                  <a:srgbClr val="FF0000"/>
                </a:solidFill>
              </a:rPr>
              <a:t>Consequences of Current Account Surpluses</a:t>
            </a:r>
          </a:p>
          <a:p>
            <a:r>
              <a:rPr lang="en-US" sz="1800" dirty="0" smtClean="0"/>
              <a:t>A current account surplus occurs when a nation’s exports are greater than its imports over a period of time. A persistent current account surplus has some positive effects for a nation, but also some negative ones. </a:t>
            </a:r>
          </a:p>
        </p:txBody>
      </p:sp>
      <p:graphicFrame>
        <p:nvGraphicFramePr>
          <p:cNvPr id="3" name="Table 2"/>
          <p:cNvGraphicFramePr>
            <a:graphicFrameLocks noGrp="1"/>
          </p:cNvGraphicFramePr>
          <p:nvPr>
            <p:extLst>
              <p:ext uri="{D42A27DB-BD31-4B8C-83A1-F6EECF244321}">
                <p14:modId xmlns:p14="http://schemas.microsoft.com/office/powerpoint/2010/main" val="1513434673"/>
              </p:ext>
            </p:extLst>
          </p:nvPr>
        </p:nvGraphicFramePr>
        <p:xfrm>
          <a:off x="35442" y="2004060"/>
          <a:ext cx="9108558" cy="3672839"/>
        </p:xfrm>
        <a:graphic>
          <a:graphicData uri="http://schemas.openxmlformats.org/drawingml/2006/table">
            <a:tbl>
              <a:tblPr firstRow="1" bandRow="1">
                <a:tableStyleId>{5C22544A-7EE6-4342-B048-85BDC9FD1C3A}</a:tableStyleId>
              </a:tblPr>
              <a:tblGrid>
                <a:gridCol w="1488558"/>
                <a:gridCol w="7620000"/>
              </a:tblGrid>
              <a:tr h="308716">
                <a:tc gridSpan="2">
                  <a:txBody>
                    <a:bodyPr/>
                    <a:lstStyle/>
                    <a:p>
                      <a:pPr algn="ctr"/>
                      <a:r>
                        <a:rPr lang="en-US" dirty="0" smtClean="0"/>
                        <a:t>Consequences of persistent</a:t>
                      </a:r>
                      <a:r>
                        <a:rPr lang="en-US" baseline="0" dirty="0" smtClean="0"/>
                        <a:t> current account surpluses</a:t>
                      </a:r>
                      <a:endParaRPr lang="en-US" dirty="0"/>
                    </a:p>
                  </a:txBody>
                  <a:tcPr anchor="ctr"/>
                </a:tc>
                <a:tc hMerge="1">
                  <a:txBody>
                    <a:bodyPr/>
                    <a:lstStyle/>
                    <a:p>
                      <a:endParaRPr lang="en-US" dirty="0"/>
                    </a:p>
                  </a:txBody>
                  <a:tcPr/>
                </a:tc>
              </a:tr>
              <a:tr h="532853">
                <a:tc>
                  <a:txBody>
                    <a:bodyPr/>
                    <a:lstStyle/>
                    <a:p>
                      <a:pPr marL="0" marR="0" lvl="2" indent="0" algn="ctr" defTabSz="752826" rtl="0" eaLnBrk="1" fontAlgn="auto" latinLnBrk="0" hangingPunct="1">
                        <a:lnSpc>
                          <a:spcPct val="100000"/>
                        </a:lnSpc>
                        <a:spcBef>
                          <a:spcPts val="0"/>
                        </a:spcBef>
                        <a:spcAft>
                          <a:spcPts val="0"/>
                        </a:spcAft>
                        <a:buClrTx/>
                        <a:buSzTx/>
                        <a:buFontTx/>
                        <a:buNone/>
                        <a:tabLst/>
                        <a:defRPr/>
                      </a:pPr>
                      <a:r>
                        <a:rPr lang="en-US" sz="1400" b="1" u="none" strike="noStrike" kern="1200" dirty="0" smtClean="0">
                          <a:solidFill>
                            <a:srgbClr val="FF0000"/>
                          </a:solidFill>
                          <a:effectLst/>
                          <a:latin typeface="+mn-lt"/>
                          <a:ea typeface="+mn-ea"/>
                          <a:cs typeface="+mn-cs"/>
                        </a:rPr>
                        <a:t>Appreciation of the currency</a:t>
                      </a:r>
                    </a:p>
                  </a:txBody>
                  <a:tcPr anchor="ctr"/>
                </a:tc>
                <a:tc>
                  <a:txBody>
                    <a:bodyPr/>
                    <a:lstStyle/>
                    <a:p>
                      <a:pPr lvl="0" hangingPunct="0"/>
                      <a:r>
                        <a:rPr lang="en-US" sz="1400" u="none" strike="noStrike" kern="1200" dirty="0" smtClean="0">
                          <a:solidFill>
                            <a:schemeClr val="dk1"/>
                          </a:solidFill>
                          <a:effectLst/>
                          <a:latin typeface="+mn-lt"/>
                          <a:ea typeface="+mn-ea"/>
                          <a:cs typeface="+mn-cs"/>
                        </a:rPr>
                        <a:t>Since a current account surplus means the country is exporting more than it is importing, foreigners are demanding more of the surplus nation’s currency, putting upward pressure on the value of the exchange rate.</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An appreciating currency will harm producers in the export sector and could reduce domestic employment</a:t>
                      </a:r>
                    </a:p>
                  </a:txBody>
                  <a:tcPr/>
                </a:tc>
              </a:tr>
              <a:tr h="655320">
                <a:tc>
                  <a:txBody>
                    <a:bodyPr/>
                    <a:lstStyle/>
                    <a:p>
                      <a:pPr algn="ctr"/>
                      <a:r>
                        <a:rPr lang="en-US" sz="1400" b="1" dirty="0" smtClean="0">
                          <a:solidFill>
                            <a:srgbClr val="FF0000"/>
                          </a:solidFill>
                        </a:rPr>
                        <a:t>Increased ownership of foreign assets</a:t>
                      </a:r>
                      <a:endParaRPr lang="en-US" sz="1400" b="1" dirty="0">
                        <a:solidFill>
                          <a:srgbClr val="FF0000"/>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A surplus in the current account is usually offset by a deficit in the financial account.</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Domestic investors will increase their ownership of foreign assets (stocks, government debt, real estate and factories), meaning there is a net outflow of capital from the country</a:t>
                      </a:r>
                      <a:endParaRPr lang="en-US" sz="1400" u="none" strike="noStrike" kern="1200" dirty="0">
                        <a:solidFill>
                          <a:schemeClr val="dk1"/>
                        </a:solidFill>
                        <a:effectLst/>
                        <a:latin typeface="+mn-lt"/>
                        <a:ea typeface="+mn-ea"/>
                        <a:cs typeface="+mn-cs"/>
                      </a:endParaRPr>
                    </a:p>
                  </a:txBody>
                  <a:tcPr/>
                </a:tc>
              </a:tr>
              <a:tr h="685097">
                <a:tc>
                  <a:txBody>
                    <a:bodyPr/>
                    <a:lstStyle/>
                    <a:p>
                      <a:pPr algn="ctr"/>
                      <a:r>
                        <a:rPr lang="en-US" sz="1400" b="1" dirty="0" smtClean="0">
                          <a:solidFill>
                            <a:srgbClr val="FF0000"/>
                          </a:solidFill>
                        </a:rPr>
                        <a:t>Reduced levels</a:t>
                      </a:r>
                      <a:r>
                        <a:rPr lang="en-US" sz="1400" b="1" baseline="0" dirty="0" smtClean="0">
                          <a:solidFill>
                            <a:srgbClr val="FF0000"/>
                          </a:solidFill>
                        </a:rPr>
                        <a:t> of domestic consumption</a:t>
                      </a:r>
                      <a:endParaRPr lang="en-US" sz="1400" b="1" dirty="0">
                        <a:solidFill>
                          <a:srgbClr val="FF0000"/>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If a nation exports a large proportion of its total output, there is less stuff left over for domestic households to consume</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While a current account surplus may be good for employment, it is often bad for domestic consumption, since the money earned from exported goods and services is not entirely spent on imports</a:t>
                      </a:r>
                      <a:endParaRPr lang="en-US" sz="1400" u="none" strike="noStrike" kern="1200" dirty="0">
                        <a:solidFill>
                          <a:schemeClr val="dk1"/>
                        </a:solidFill>
                        <a:effectLst/>
                        <a:latin typeface="+mn-lt"/>
                        <a:ea typeface="+mn-ea"/>
                        <a:cs typeface="+mn-cs"/>
                      </a:endParaRPr>
                    </a:p>
                  </a:txBody>
                  <a:tcPr/>
                </a:tc>
              </a:tr>
              <a:tr h="655320">
                <a:tc>
                  <a:txBody>
                    <a:bodyPr/>
                    <a:lstStyle/>
                    <a:p>
                      <a:pPr algn="ctr"/>
                      <a:r>
                        <a:rPr lang="en-US" sz="1400" b="1" dirty="0" smtClean="0">
                          <a:solidFill>
                            <a:srgbClr val="FF0000"/>
                          </a:solidFill>
                        </a:rPr>
                        <a:t>Possibility</a:t>
                      </a:r>
                      <a:r>
                        <a:rPr lang="en-US" sz="1400" b="1" baseline="0" dirty="0" smtClean="0">
                          <a:solidFill>
                            <a:srgbClr val="FF0000"/>
                          </a:solidFill>
                        </a:rPr>
                        <a:t> of increased protectionism</a:t>
                      </a:r>
                      <a:endParaRPr lang="en-US" sz="1400" b="1" dirty="0">
                        <a:solidFill>
                          <a:srgbClr val="FF0000"/>
                        </a:solidFill>
                      </a:endParaRPr>
                    </a:p>
                  </a:txBody>
                  <a:tcPr anchor="ctr"/>
                </a:tc>
                <a:tc>
                  <a:txBody>
                    <a:bodyPr/>
                    <a:lstStyle/>
                    <a:p>
                      <a:pPr lvl="0" hangingPunct="0"/>
                      <a:r>
                        <a:rPr lang="en-US" sz="1400" u="none" strike="noStrike" kern="1200" dirty="0" smtClean="0">
                          <a:solidFill>
                            <a:schemeClr val="dk1"/>
                          </a:solidFill>
                          <a:effectLst/>
                          <a:latin typeface="+mn-lt"/>
                          <a:ea typeface="+mn-ea"/>
                          <a:cs typeface="+mn-cs"/>
                        </a:rPr>
                        <a:t>Foreign governments unhappy with the trade imbalance with the surplus nation may threaten to impose protectionist measures on the exporting nation’s goods.</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Such measures</a:t>
                      </a:r>
                      <a:r>
                        <a:rPr lang="en-US" sz="1400" u="none" strike="noStrike" kern="1200" baseline="0" dirty="0" smtClean="0">
                          <a:solidFill>
                            <a:schemeClr val="dk1"/>
                          </a:solidFill>
                          <a:effectLst/>
                          <a:latin typeface="+mn-lt"/>
                          <a:ea typeface="+mn-ea"/>
                          <a:cs typeface="+mn-cs"/>
                        </a:rPr>
                        <a:t> </a:t>
                      </a:r>
                      <a:r>
                        <a:rPr lang="en-US" sz="1400" u="none" strike="noStrike" kern="1200" dirty="0" smtClean="0">
                          <a:solidFill>
                            <a:schemeClr val="dk1"/>
                          </a:solidFill>
                          <a:effectLst/>
                          <a:latin typeface="+mn-lt"/>
                          <a:ea typeface="+mn-ea"/>
                          <a:cs typeface="+mn-cs"/>
                        </a:rPr>
                        <a:t>will undermine the surplus nation’s comparative advantage and reduce employment and output</a:t>
                      </a:r>
                      <a:endParaRPr lang="en-US" sz="1400" u="none" strike="noStrike" kern="1200" dirty="0">
                        <a:solidFill>
                          <a:schemeClr val="dk1"/>
                        </a:solidFill>
                        <a:effectLst/>
                        <a:latin typeface="+mn-lt"/>
                        <a:ea typeface="+mn-ea"/>
                        <a:cs typeface="+mn-cs"/>
                      </a:endParaRPr>
                    </a:p>
                  </a:txBody>
                  <a:tcPr/>
                </a:tc>
              </a:tr>
            </a:tbl>
          </a:graphicData>
        </a:graphic>
      </p:graphicFrame>
      <p:sp>
        <p:nvSpPr>
          <p:cNvPr id="25" name="TextBox 24"/>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Surpluses</a:t>
            </a:r>
            <a:endParaRPr lang="en-US" sz="1400" i="1" dirty="0">
              <a:latin typeface="Lucida Sans - 18"/>
            </a:endParaRPr>
          </a:p>
        </p:txBody>
      </p:sp>
    </p:spTree>
    <p:extLst>
      <p:ext uri="{BB962C8B-B14F-4D97-AF65-F5344CB8AC3E}">
        <p14:creationId xmlns:p14="http://schemas.microsoft.com/office/powerpoint/2010/main" val="12852158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74787"/>
            <a:ext cx="9144000" cy="1015663"/>
          </a:xfrm>
          <a:prstGeom prst="rect">
            <a:avLst/>
          </a:prstGeom>
          <a:noFill/>
        </p:spPr>
        <p:txBody>
          <a:bodyPr wrap="square" rtlCol="0">
            <a:spAutoFit/>
          </a:bodyPr>
          <a:lstStyle/>
          <a:p>
            <a:r>
              <a:rPr lang="en-US" sz="2400" dirty="0" smtClean="0">
                <a:solidFill>
                  <a:srgbClr val="FF0000"/>
                </a:solidFill>
              </a:rPr>
              <a:t>Current Account Surpluses and the Exchange Rate</a:t>
            </a:r>
          </a:p>
          <a:p>
            <a:r>
              <a:rPr lang="en-US" sz="1800" dirty="0"/>
              <a:t>A nation with persistent </a:t>
            </a:r>
            <a:r>
              <a:rPr lang="en-US" sz="1800" dirty="0" smtClean="0"/>
              <a:t>surpluses in </a:t>
            </a:r>
            <a:r>
              <a:rPr lang="en-US" sz="1800" dirty="0"/>
              <a:t>its current account should, under a floating exchange rate system, experience </a:t>
            </a:r>
            <a:r>
              <a:rPr lang="en-US" sz="1800" dirty="0" smtClean="0"/>
              <a:t>an appreciation of </a:t>
            </a:r>
            <a:r>
              <a:rPr lang="en-US" sz="1800" dirty="0"/>
              <a:t>its currency on the forex market</a:t>
            </a:r>
          </a:p>
        </p:txBody>
      </p:sp>
      <p:grpSp>
        <p:nvGrpSpPr>
          <p:cNvPr id="34" name="Group 33"/>
          <p:cNvGrpSpPr/>
          <p:nvPr/>
        </p:nvGrpSpPr>
        <p:grpSpPr>
          <a:xfrm>
            <a:off x="4760320" y="1943100"/>
            <a:ext cx="4536080" cy="3353943"/>
            <a:chOff x="5233293" y="1549480"/>
            <a:chExt cx="4786039" cy="4246513"/>
          </a:xfrm>
        </p:grpSpPr>
        <p:cxnSp>
          <p:nvCxnSpPr>
            <p:cNvPr id="35" name="Straight Connector 34"/>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19118" y="1743918"/>
              <a:ext cx="2675467" cy="389684"/>
            </a:xfrm>
            <a:prstGeom prst="rect">
              <a:avLst/>
            </a:prstGeom>
            <a:noFill/>
          </p:spPr>
          <p:txBody>
            <a:bodyPr vert="horz" wrap="square" rtlCol="0">
              <a:spAutoFit/>
            </a:bodyPr>
            <a:lstStyle/>
            <a:p>
              <a:pPr algn="ctr"/>
              <a:r>
                <a:rPr lang="en-US" sz="1400" b="1" dirty="0" smtClean="0">
                  <a:solidFill>
                    <a:srgbClr val="FF6820"/>
                  </a:solidFill>
                </a:rPr>
                <a:t>British ₤ in the US</a:t>
              </a:r>
              <a:endParaRPr lang="en-US" sz="1400" b="1" dirty="0">
                <a:solidFill>
                  <a:srgbClr val="FF6820"/>
                </a:solidFill>
              </a:endParaRPr>
            </a:p>
          </p:txBody>
        </p:sp>
        <p:sp>
          <p:nvSpPr>
            <p:cNvPr id="38" name="TextBox 37"/>
            <p:cNvSpPr txBox="1"/>
            <p:nvPr/>
          </p:nvSpPr>
          <p:spPr>
            <a:xfrm>
              <a:off x="5319064" y="1549480"/>
              <a:ext cx="1100061" cy="467621"/>
            </a:xfrm>
            <a:prstGeom prst="rect">
              <a:avLst/>
            </a:prstGeom>
            <a:noFill/>
          </p:spPr>
          <p:txBody>
            <a:bodyPr vert="horz" wrap="square" rtlCol="0">
              <a:spAutoFit/>
            </a:bodyPr>
            <a:lstStyle/>
            <a:p>
              <a:r>
                <a:rPr lang="en-US" sz="1800" dirty="0" smtClean="0">
                  <a:solidFill>
                    <a:srgbClr val="000000"/>
                  </a:solidFill>
                </a:rPr>
                <a:t>$/₤</a:t>
              </a:r>
              <a:endParaRPr lang="en-US" sz="1800" dirty="0">
                <a:solidFill>
                  <a:srgbClr val="000000"/>
                </a:solidFill>
              </a:endParaRPr>
            </a:p>
          </p:txBody>
        </p:sp>
        <p:cxnSp>
          <p:nvCxnSpPr>
            <p:cNvPr id="39" name="Straight Connector 38"/>
            <p:cNvCxnSpPr/>
            <p:nvPr/>
          </p:nvCxnSpPr>
          <p:spPr>
            <a:xfrm>
              <a:off x="6121146" y="2134489"/>
              <a:ext cx="3071748" cy="2840101"/>
            </a:xfrm>
            <a:prstGeom prst="line">
              <a:avLst/>
            </a:prstGeom>
            <a:ln w="38100" cap="flat" cmpd="sng" algn="ctr">
              <a:solidFill>
                <a:srgbClr val="CDF7D5"/>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079997" y="2120773"/>
              <a:ext cx="2989454" cy="3059684"/>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9182100" y="4800600"/>
              <a:ext cx="736600" cy="389684"/>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a:t>
              </a:r>
              <a:endParaRPr lang="en-US" sz="1400" baseline="-25000" dirty="0">
                <a:solidFill>
                  <a:srgbClr val="000000"/>
                </a:solidFill>
              </a:endParaRPr>
            </a:p>
          </p:txBody>
        </p:sp>
        <p:sp>
          <p:nvSpPr>
            <p:cNvPr id="42" name="TextBox 41"/>
            <p:cNvSpPr txBox="1"/>
            <p:nvPr/>
          </p:nvSpPr>
          <p:spPr>
            <a:xfrm>
              <a:off x="9080500" y="1905000"/>
              <a:ext cx="736600" cy="389684"/>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a:t>
              </a:r>
              <a:endParaRPr lang="en-US" sz="1400" baseline="-25000" dirty="0">
                <a:solidFill>
                  <a:srgbClr val="000000"/>
                </a:solidFill>
              </a:endParaRPr>
            </a:p>
          </p:txBody>
        </p:sp>
        <p:cxnSp>
          <p:nvCxnSpPr>
            <p:cNvPr id="43" name="Straight Connector 42"/>
            <p:cNvCxnSpPr/>
            <p:nvPr/>
          </p:nvCxnSpPr>
          <p:spPr>
            <a:xfrm flipH="1">
              <a:off x="5901690" y="3561460"/>
              <a:ext cx="1741678" cy="0"/>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29652" y="3561460"/>
              <a:ext cx="0" cy="1783588"/>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404100" y="5389700"/>
              <a:ext cx="584200" cy="389684"/>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46" name="TextBox 45"/>
            <p:cNvSpPr txBox="1"/>
            <p:nvPr/>
          </p:nvSpPr>
          <p:spPr>
            <a:xfrm>
              <a:off x="5233293" y="3378280"/>
              <a:ext cx="885813" cy="389684"/>
            </a:xfrm>
            <a:prstGeom prst="rect">
              <a:avLst/>
            </a:prstGeom>
            <a:noFill/>
          </p:spPr>
          <p:txBody>
            <a:bodyPr vert="horz" wrap="square" rtlCol="0">
              <a:spAutoFit/>
            </a:bodyPr>
            <a:lstStyle/>
            <a:p>
              <a:r>
                <a:rPr lang="en-US" sz="1400" dirty="0" smtClean="0">
                  <a:solidFill>
                    <a:srgbClr val="000000"/>
                  </a:solidFill>
                </a:rPr>
                <a:t>1.56</a:t>
              </a:r>
              <a:endParaRPr lang="en-US" sz="1400" dirty="0">
                <a:solidFill>
                  <a:srgbClr val="000000"/>
                </a:solidFill>
              </a:endParaRPr>
            </a:p>
          </p:txBody>
        </p:sp>
        <p:sp>
          <p:nvSpPr>
            <p:cNvPr id="47" name="TextBox 46"/>
            <p:cNvSpPr txBox="1"/>
            <p:nvPr/>
          </p:nvSpPr>
          <p:spPr>
            <a:xfrm>
              <a:off x="9435132" y="5406309"/>
              <a:ext cx="584200" cy="389684"/>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a:t>
              </a:r>
            </a:p>
          </p:txBody>
        </p:sp>
        <p:cxnSp>
          <p:nvCxnSpPr>
            <p:cNvPr id="48" name="Straight Connector 47"/>
            <p:cNvCxnSpPr/>
            <p:nvPr/>
          </p:nvCxnSpPr>
          <p:spPr>
            <a:xfrm>
              <a:off x="7108381" y="2279094"/>
              <a:ext cx="1923922" cy="1778834"/>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8974144" y="3864971"/>
              <a:ext cx="736600" cy="389684"/>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₤1</a:t>
              </a:r>
              <a:endParaRPr lang="en-US" sz="1400" baseline="-25000" dirty="0">
                <a:solidFill>
                  <a:srgbClr val="000000"/>
                </a:solidFill>
              </a:endParaRPr>
            </a:p>
          </p:txBody>
        </p:sp>
        <p:cxnSp>
          <p:nvCxnSpPr>
            <p:cNvPr id="51" name="Straight Connector 50"/>
            <p:cNvCxnSpPr/>
            <p:nvPr/>
          </p:nvCxnSpPr>
          <p:spPr>
            <a:xfrm flipH="1">
              <a:off x="5901690" y="3189619"/>
              <a:ext cx="2160966"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048940" y="3189619"/>
              <a:ext cx="13716" cy="2169146"/>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436590" y="2996662"/>
              <a:ext cx="386126" cy="389684"/>
            </a:xfrm>
            <a:prstGeom prst="rect">
              <a:avLst/>
            </a:prstGeom>
            <a:noFill/>
          </p:spPr>
          <p:txBody>
            <a:bodyPr vert="horz" wrap="square" rtlCol="0">
              <a:spAutoFit/>
            </a:bodyPr>
            <a:lstStyle/>
            <a:p>
              <a:r>
                <a:rPr lang="en-US" sz="1400" dirty="0">
                  <a:solidFill>
                    <a:srgbClr val="000000"/>
                  </a:solidFill>
                </a:rPr>
                <a:t>2</a:t>
              </a:r>
            </a:p>
          </p:txBody>
        </p:sp>
        <p:sp>
          <p:nvSpPr>
            <p:cNvPr id="56" name="TextBox 55"/>
            <p:cNvSpPr txBox="1"/>
            <p:nvPr/>
          </p:nvSpPr>
          <p:spPr>
            <a:xfrm>
              <a:off x="7907551" y="5406309"/>
              <a:ext cx="584200" cy="389684"/>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grpSp>
      <p:sp>
        <p:nvSpPr>
          <p:cNvPr id="2" name="TextBox 1"/>
          <p:cNvSpPr txBox="1"/>
          <p:nvPr/>
        </p:nvSpPr>
        <p:spPr>
          <a:xfrm>
            <a:off x="-2" y="1627406"/>
            <a:ext cx="5029201" cy="4031873"/>
          </a:xfrm>
          <a:prstGeom prst="rect">
            <a:avLst/>
          </a:prstGeom>
          <a:noFill/>
        </p:spPr>
        <p:txBody>
          <a:bodyPr wrap="square" rtlCol="0">
            <a:spAutoFit/>
          </a:bodyPr>
          <a:lstStyle/>
          <a:p>
            <a:r>
              <a:rPr lang="en-US" sz="1600" b="1" dirty="0" smtClean="0">
                <a:solidFill>
                  <a:srgbClr val="0000CC"/>
                </a:solidFill>
              </a:rPr>
              <a:t>Assume Great Britain is experiencing a persistent current account surplus with the US.</a:t>
            </a:r>
          </a:p>
          <a:p>
            <a:pPr marL="285750" indent="-285750">
              <a:buFont typeface="Arial" pitchFamily="34" charset="0"/>
              <a:buChar char="•"/>
            </a:pPr>
            <a:r>
              <a:rPr lang="en-US" sz="1600" dirty="0" smtClean="0"/>
              <a:t>The high level of demand for British goods in the US will cause demand for British pounds to increase over time.</a:t>
            </a:r>
          </a:p>
          <a:p>
            <a:pPr marL="285750" indent="-285750">
              <a:buFont typeface="Arial" pitchFamily="34" charset="0"/>
              <a:buChar char="•"/>
            </a:pPr>
            <a:r>
              <a:rPr lang="en-US" sz="1600" dirty="0" smtClean="0"/>
              <a:t>Because British consumers are not buying as many US goods, the supply of British pounds will NOT keep up with demand.</a:t>
            </a:r>
          </a:p>
          <a:p>
            <a:pPr marL="285750" indent="-285750">
              <a:buFont typeface="Arial" pitchFamily="34" charset="0"/>
              <a:buChar char="•"/>
            </a:pPr>
            <a:r>
              <a:rPr lang="en-US" sz="1600" dirty="0" smtClean="0"/>
              <a:t>These effects cause the British pound to appreciate against the dollar.</a:t>
            </a:r>
          </a:p>
          <a:p>
            <a:endParaRPr lang="en-US" sz="1600" dirty="0"/>
          </a:p>
          <a:p>
            <a:pPr algn="ctr"/>
            <a:r>
              <a:rPr lang="en-US" sz="1600" i="1" dirty="0" smtClean="0">
                <a:solidFill>
                  <a:srgbClr val="FF0000"/>
                </a:solidFill>
              </a:rPr>
              <a:t>Assuming the Marshall Lerner Condition is met, this appreciation of the British Pound will lead to a reduction of the current account surplus as higher priced British goods become less attractive to US consumers and cheaper American goods more attractive to British consumers!</a:t>
            </a:r>
            <a:endParaRPr lang="en-US" sz="1600" i="1" dirty="0">
              <a:solidFill>
                <a:srgbClr val="FF0000"/>
              </a:solidFill>
            </a:endParaRPr>
          </a:p>
        </p:txBody>
      </p:sp>
      <p:sp>
        <p:nvSpPr>
          <p:cNvPr id="57" name="TextBox 56"/>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Surpluses</a:t>
            </a:r>
            <a:endParaRPr lang="en-US" sz="1400" i="1" dirty="0">
              <a:latin typeface="Lucida Sans - 18"/>
            </a:endParaRPr>
          </a:p>
        </p:txBody>
      </p:sp>
    </p:spTree>
    <p:extLst>
      <p:ext uri="{BB962C8B-B14F-4D97-AF65-F5344CB8AC3E}">
        <p14:creationId xmlns:p14="http://schemas.microsoft.com/office/powerpoint/2010/main" val="12448421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Group 3"/>
          <p:cNvGrpSpPr/>
          <p:nvPr/>
        </p:nvGrpSpPr>
        <p:grpSpPr>
          <a:xfrm>
            <a:off x="685800" y="1642717"/>
            <a:ext cx="7417955" cy="3020485"/>
            <a:chOff x="50800" y="2044700"/>
            <a:chExt cx="9816972" cy="4964684"/>
          </a:xfrm>
        </p:grpSpPr>
        <p:pic>
          <p:nvPicPr>
            <p:cNvPr id="2" name="Picture 1" descr="clipboard(2).png"/>
            <p:cNvPicPr>
              <a:picLocks/>
            </p:cNvPicPr>
            <p:nvPr/>
          </p:nvPicPr>
          <p:blipFill>
            <a:blip r:embed="rId2" cstate="print"/>
            <a:stretch>
              <a:fillRect/>
            </a:stretch>
          </p:blipFill>
          <p:spPr>
            <a:xfrm>
              <a:off x="50800" y="2044700"/>
              <a:ext cx="9816972" cy="4825238"/>
            </a:xfrm>
            <a:prstGeom prst="rect">
              <a:avLst/>
            </a:prstGeom>
            <a:solidFill>
              <a:scrgbClr r="0" g="0" b="0">
                <a:alpha val="0"/>
              </a:scrgbClr>
            </a:solidFill>
          </p:spPr>
        </p:pic>
        <p:pic>
          <p:nvPicPr>
            <p:cNvPr id="3" name="Picture 2" descr="clipboard(3).png"/>
            <p:cNvPicPr>
              <a:picLocks/>
            </p:cNvPicPr>
            <p:nvPr/>
          </p:nvPicPr>
          <p:blipFill>
            <a:blip r:embed="rId3" cstate="print"/>
            <a:stretch>
              <a:fillRect/>
            </a:stretch>
          </p:blipFill>
          <p:spPr>
            <a:xfrm>
              <a:off x="3535807" y="6139053"/>
              <a:ext cx="3386835" cy="870331"/>
            </a:xfrm>
            <a:prstGeom prst="rect">
              <a:avLst/>
            </a:prstGeom>
            <a:solidFill>
              <a:scrgbClr r="0" g="0" b="0">
                <a:alpha val="0"/>
              </a:scrgbClr>
            </a:solidFill>
          </p:spPr>
        </p:pic>
      </p:grpSp>
      <p:sp>
        <p:nvSpPr>
          <p:cNvPr id="5" name="TextBox 4">
            <a:hlinkClick r:id="rId4"/>
          </p:cNvPr>
          <p:cNvSpPr txBox="1"/>
          <p:nvPr/>
        </p:nvSpPr>
        <p:spPr>
          <a:xfrm>
            <a:off x="4480560" y="1453145"/>
            <a:ext cx="4366260" cy="214517"/>
          </a:xfrm>
          <a:prstGeom prst="rect">
            <a:avLst/>
          </a:prstGeom>
          <a:noFill/>
        </p:spPr>
        <p:txBody>
          <a:bodyPr vert="horz" lIns="75283" tIns="37641" rIns="75283" bIns="37641" rtlCol="0">
            <a:spAutoFit/>
          </a:bodyPr>
          <a:lstStyle/>
          <a:p>
            <a:r>
              <a:rPr lang="en-US" sz="900" dirty="0">
                <a:solidFill>
                  <a:srgbClr val="000000"/>
                </a:solidFill>
                <a:latin typeface="Lucida Sans - 12"/>
                <a:hlinkClick r:id="rId4"/>
              </a:rPr>
              <a:t>Source: http://en.wikipedia.org/wiki/Balance_of_payments</a:t>
            </a:r>
            <a:endParaRPr lang="en-US" sz="900" dirty="0">
              <a:solidFill>
                <a:srgbClr val="000000"/>
              </a:solidFill>
              <a:latin typeface="Lucida Sans - 12"/>
            </a:endParaRPr>
          </a:p>
        </p:txBody>
      </p:sp>
      <p:sp>
        <p:nvSpPr>
          <p:cNvPr id="6" name="TextBox 5"/>
          <p:cNvSpPr txBox="1"/>
          <p:nvPr/>
        </p:nvSpPr>
        <p:spPr>
          <a:xfrm>
            <a:off x="0" y="671219"/>
            <a:ext cx="8801100" cy="999347"/>
          </a:xfrm>
          <a:prstGeom prst="rect">
            <a:avLst/>
          </a:prstGeom>
          <a:noFill/>
        </p:spPr>
        <p:txBody>
          <a:bodyPr vert="horz" lIns="75283" tIns="37641" rIns="75283" bIns="37641" rtlCol="0">
            <a:spAutoFit/>
          </a:bodyPr>
          <a:lstStyle/>
          <a:p>
            <a:r>
              <a:rPr lang="en-US" sz="2400" dirty="0" smtClean="0">
                <a:solidFill>
                  <a:srgbClr val="FF0000"/>
                </a:solidFill>
              </a:rPr>
              <a:t>Current Account Balances Around the World</a:t>
            </a:r>
          </a:p>
          <a:p>
            <a:r>
              <a:rPr lang="en-US" sz="1800" dirty="0" smtClean="0">
                <a:solidFill>
                  <a:srgbClr val="000000"/>
                </a:solidFill>
              </a:rPr>
              <a:t>The world map shows countries with current account deficits (red) and surpluses (blue). Study the map and answer the questions below</a:t>
            </a:r>
            <a:endParaRPr lang="en-US" sz="1800" dirty="0">
              <a:solidFill>
                <a:srgbClr val="000000"/>
              </a:solidFill>
            </a:endParaRPr>
          </a:p>
        </p:txBody>
      </p:sp>
      <p:sp>
        <p:nvSpPr>
          <p:cNvPr id="7" name="Rectangle 6"/>
          <p:cNvSpPr/>
          <p:nvPr/>
        </p:nvSpPr>
        <p:spPr>
          <a:xfrm>
            <a:off x="-34636" y="4398883"/>
            <a:ext cx="9178636" cy="1354217"/>
          </a:xfrm>
          <a:prstGeom prst="rect">
            <a:avLst/>
          </a:prstGeom>
        </p:spPr>
        <p:txBody>
          <a:bodyPr wrap="square">
            <a:spAutoFit/>
          </a:bodyPr>
          <a:lstStyle/>
          <a:p>
            <a:r>
              <a:rPr lang="en-US" sz="1800" b="1" dirty="0" smtClean="0">
                <a:solidFill>
                  <a:srgbClr val="FF0000"/>
                </a:solidFill>
              </a:rPr>
              <a:t>Questions: </a:t>
            </a:r>
          </a:p>
          <a:p>
            <a:pPr marL="342900" indent="-342900">
              <a:buFont typeface="+mj-lt"/>
              <a:buAutoNum type="arabicPeriod"/>
            </a:pPr>
            <a:r>
              <a:rPr lang="en-US" sz="1600" dirty="0" smtClean="0">
                <a:solidFill>
                  <a:srgbClr val="000000"/>
                </a:solidFill>
              </a:rPr>
              <a:t>Are </a:t>
            </a:r>
            <a:r>
              <a:rPr lang="en-US" sz="1600" dirty="0">
                <a:solidFill>
                  <a:srgbClr val="000000"/>
                </a:solidFill>
              </a:rPr>
              <a:t>there common characteristics among red or blue countries? </a:t>
            </a:r>
            <a:endParaRPr lang="en-US" sz="1600" dirty="0" smtClean="0">
              <a:solidFill>
                <a:srgbClr val="000000"/>
              </a:solidFill>
            </a:endParaRPr>
          </a:p>
          <a:p>
            <a:pPr marL="342900" indent="-342900">
              <a:buFont typeface="+mj-lt"/>
              <a:buAutoNum type="arabicPeriod"/>
            </a:pPr>
            <a:r>
              <a:rPr lang="en-US" sz="1600" dirty="0" smtClean="0">
                <a:solidFill>
                  <a:srgbClr val="000000"/>
                </a:solidFill>
              </a:rPr>
              <a:t>What are some of the </a:t>
            </a:r>
            <a:r>
              <a:rPr lang="en-US" sz="1600" dirty="0">
                <a:solidFill>
                  <a:srgbClr val="000000"/>
                </a:solidFill>
              </a:rPr>
              <a:t>factors that determine weather a country will have a trade surplus or deficit</a:t>
            </a:r>
            <a:r>
              <a:rPr lang="en-US" sz="1600" dirty="0" smtClean="0">
                <a:solidFill>
                  <a:srgbClr val="000000"/>
                </a:solidFill>
              </a:rPr>
              <a:t>.</a:t>
            </a:r>
          </a:p>
          <a:p>
            <a:pPr marL="342900" indent="-342900">
              <a:buFont typeface="+mj-lt"/>
              <a:buAutoNum type="arabicPeriod"/>
            </a:pPr>
            <a:r>
              <a:rPr lang="en-US" sz="1600" dirty="0" smtClean="0">
                <a:solidFill>
                  <a:srgbClr val="000000"/>
                </a:solidFill>
              </a:rPr>
              <a:t>How would a system of floating exchange rates between countries affect the sizes of trade imbalances between deficit and surplus countries?</a:t>
            </a:r>
            <a:endParaRPr lang="en-US" sz="1600" dirty="0">
              <a:solidFill>
                <a:srgbClr val="000000"/>
              </a:solidFill>
            </a:endParaRPr>
          </a:p>
        </p:txBody>
      </p:sp>
      <p:sp>
        <p:nvSpPr>
          <p:cNvPr id="9" name="TextBox 8"/>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Balances</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0" y="671219"/>
            <a:ext cx="9144000" cy="4323334"/>
          </a:xfrm>
          <a:prstGeom prst="rect">
            <a:avLst/>
          </a:prstGeom>
          <a:noFill/>
        </p:spPr>
        <p:txBody>
          <a:bodyPr vert="horz" wrap="square" lIns="75283" tIns="37641" rIns="75283" bIns="37641" rtlCol="0">
            <a:spAutoFit/>
          </a:bodyPr>
          <a:lstStyle/>
          <a:p>
            <a:r>
              <a:rPr lang="en-US" sz="2400" dirty="0" smtClean="0">
                <a:solidFill>
                  <a:srgbClr val="FF0000"/>
                </a:solidFill>
              </a:rPr>
              <a:t>Balance of Payments </a:t>
            </a:r>
            <a:r>
              <a:rPr lang="en-US" sz="2400" dirty="0">
                <a:solidFill>
                  <a:srgbClr val="FF0000"/>
                </a:solidFill>
              </a:rPr>
              <a:t>i</a:t>
            </a:r>
            <a:r>
              <a:rPr lang="en-US" sz="2400" dirty="0" smtClean="0">
                <a:solidFill>
                  <a:srgbClr val="FF0000"/>
                </a:solidFill>
              </a:rPr>
              <a:t>n the News</a:t>
            </a:r>
          </a:p>
          <a:p>
            <a:r>
              <a:rPr lang="en-US" sz="1800" dirty="0" smtClean="0">
                <a:solidFill>
                  <a:srgbClr val="000000"/>
                </a:solidFill>
              </a:rPr>
              <a:t>The blog posts below provide a snapshot of some of the issues arising from trade imbalance in the global economy. </a:t>
            </a:r>
          </a:p>
          <a:p>
            <a:pPr marL="285750" indent="-285750">
              <a:buFont typeface="Arial" pitchFamily="34" charset="0"/>
              <a:buChar char="•"/>
            </a:pPr>
            <a:r>
              <a:rPr lang="en-US" sz="1800" dirty="0">
                <a:hlinkClick r:id="rId2"/>
              </a:rPr>
              <a:t>US balance of payments deficit prophecies!</a:t>
            </a:r>
            <a:endParaRPr lang="en-US" sz="1800" dirty="0"/>
          </a:p>
          <a:p>
            <a:pPr marL="285750" indent="-285750">
              <a:buFont typeface="Arial" pitchFamily="34" charset="0"/>
              <a:buChar char="•"/>
            </a:pPr>
            <a:r>
              <a:rPr lang="en-US" sz="1800" dirty="0">
                <a:hlinkClick r:id="rId3"/>
              </a:rPr>
              <a:t>Dominican Republic struggles to find its “comparative advantage” as it faces new competition from </a:t>
            </a:r>
            <a:r>
              <a:rPr lang="en-US" sz="1800" dirty="0" smtClean="0">
                <a:hlinkClick r:id="rId3"/>
              </a:rPr>
              <a:t>Asia</a:t>
            </a:r>
            <a:endParaRPr lang="en-US" sz="1800" dirty="0" smtClean="0"/>
          </a:p>
          <a:p>
            <a:pPr marL="285750" indent="-285750">
              <a:buFont typeface="Arial" pitchFamily="34" charset="0"/>
              <a:buChar char="•"/>
            </a:pPr>
            <a:r>
              <a:rPr lang="en-US" sz="1800" dirty="0">
                <a:hlinkClick r:id="rId4"/>
              </a:rPr>
              <a:t>What’s Korea’s “beef” with the US on trade?</a:t>
            </a:r>
            <a:endParaRPr lang="en-US" sz="1800" dirty="0"/>
          </a:p>
          <a:p>
            <a:pPr marL="285750" indent="-285750">
              <a:buFont typeface="Arial" pitchFamily="34" charset="0"/>
              <a:buChar char="•"/>
            </a:pPr>
            <a:r>
              <a:rPr lang="en-US" sz="1800" dirty="0" err="1">
                <a:hlinkClick r:id="rId5"/>
              </a:rPr>
              <a:t>Mankiw</a:t>
            </a:r>
            <a:r>
              <a:rPr lang="en-US" sz="1800" dirty="0">
                <a:hlinkClick r:id="rId5"/>
              </a:rPr>
              <a:t> on free trade in politics</a:t>
            </a:r>
            <a:endParaRPr lang="en-US" sz="1800" dirty="0"/>
          </a:p>
          <a:p>
            <a:pPr marL="285750" indent="-285750">
              <a:buFont typeface="Arial" pitchFamily="34" charset="0"/>
              <a:buChar char="•"/>
            </a:pPr>
            <a:r>
              <a:rPr lang="en-US" sz="1800" dirty="0">
                <a:hlinkClick r:id="rId6"/>
              </a:rPr>
              <a:t>Silver lining of US recession- more balanced trade</a:t>
            </a:r>
            <a:endParaRPr lang="en-US" sz="1800" dirty="0"/>
          </a:p>
          <a:p>
            <a:pPr marL="285750" indent="-285750">
              <a:buFont typeface="Arial" pitchFamily="34" charset="0"/>
              <a:buChar char="•"/>
            </a:pPr>
            <a:r>
              <a:rPr lang="en-US" sz="1800" dirty="0">
                <a:hlinkClick r:id="rId7"/>
              </a:rPr>
              <a:t>China: formerly the world’s factory, now a nation of consumers…</a:t>
            </a:r>
            <a:endParaRPr lang="en-US" sz="1800" dirty="0"/>
          </a:p>
          <a:p>
            <a:pPr marL="285750" indent="-285750">
              <a:buFont typeface="Arial" pitchFamily="34" charset="0"/>
              <a:buChar char="•"/>
            </a:pPr>
            <a:r>
              <a:rPr lang="en-US" sz="1800" dirty="0">
                <a:hlinkClick r:id="rId8"/>
              </a:rPr>
              <a:t>Triple threat puts the pinch on Asian garment makers</a:t>
            </a:r>
            <a:endParaRPr lang="en-US" sz="1800" dirty="0"/>
          </a:p>
          <a:p>
            <a:pPr marL="285750" indent="-285750">
              <a:buFont typeface="Arial" pitchFamily="34" charset="0"/>
              <a:buChar char="•"/>
            </a:pPr>
            <a:r>
              <a:rPr lang="en-US" sz="1800" dirty="0">
                <a:hlinkClick r:id="rId9"/>
              </a:rPr>
              <a:t>Could a US recession be good for China?</a:t>
            </a:r>
            <a:endParaRPr lang="en-US" sz="1800" dirty="0"/>
          </a:p>
          <a:p>
            <a:pPr marL="285750" indent="-285750">
              <a:buFont typeface="Arial" pitchFamily="34" charset="0"/>
              <a:buChar char="•"/>
            </a:pPr>
            <a:r>
              <a:rPr lang="en-US" sz="1800" dirty="0">
                <a:hlinkClick r:id="rId10"/>
              </a:rPr>
              <a:t>Exports, good - Imports, ALSO GOOD!</a:t>
            </a:r>
            <a:endParaRPr lang="en-US" sz="1800" dirty="0"/>
          </a:p>
          <a:p>
            <a:pPr marL="285750" indent="-285750">
              <a:buFont typeface="Arial" pitchFamily="34" charset="0"/>
              <a:buChar char="•"/>
            </a:pPr>
            <a:r>
              <a:rPr lang="en-US" sz="1800" dirty="0">
                <a:hlinkClick r:id="rId11"/>
              </a:rPr>
              <a:t>The US dollar’s decline in value may cause more harm than good for the US economy</a:t>
            </a:r>
            <a:endParaRPr lang="en-US" sz="1800" dirty="0"/>
          </a:p>
          <a:p>
            <a:pPr marL="285750" indent="-285750">
              <a:buFont typeface="Arial" pitchFamily="34" charset="0"/>
              <a:buChar char="•"/>
            </a:pPr>
            <a:r>
              <a:rPr lang="en-US" sz="1800" dirty="0">
                <a:hlinkClick r:id="rId12"/>
              </a:rPr>
              <a:t>Comparative advantage as the basis for trade - oh, what a beautiful concept</a:t>
            </a:r>
            <a:r>
              <a:rPr lang="en-US" sz="1800" dirty="0" smtClean="0">
                <a:hlinkClick r:id="rId12"/>
              </a:rPr>
              <a:t>!</a:t>
            </a:r>
            <a:endParaRPr lang="en-US" sz="1800" dirty="0"/>
          </a:p>
        </p:txBody>
      </p:sp>
      <p:sp>
        <p:nvSpPr>
          <p:cNvPr id="9" name="TextBox 8"/>
          <p:cNvSpPr txBox="1"/>
          <p:nvPr/>
        </p:nvSpPr>
        <p:spPr>
          <a:xfrm>
            <a:off x="5105400" y="203839"/>
            <a:ext cx="2546985" cy="291461"/>
          </a:xfrm>
          <a:prstGeom prst="rect">
            <a:avLst/>
          </a:prstGeom>
          <a:noFill/>
        </p:spPr>
        <p:txBody>
          <a:bodyPr vert="horz" wrap="square" lIns="75283" tIns="37641" rIns="75283" bIns="37641" rtlCol="0">
            <a:spAutoFit/>
          </a:bodyPr>
          <a:lstStyle/>
          <a:p>
            <a:pPr algn="ctr"/>
            <a:r>
              <a:rPr lang="en-US" sz="1400" i="1" dirty="0" smtClean="0">
                <a:latin typeface="Lucida Sans - 24"/>
              </a:rPr>
              <a:t>Current Account Balances</a:t>
            </a:r>
            <a:endParaRPr lang="en-US" sz="1400" i="1" dirty="0">
              <a:latin typeface="Lucida Sans - 18"/>
            </a:endParaRPr>
          </a:p>
        </p:txBody>
      </p:sp>
    </p:spTree>
    <p:extLst>
      <p:ext uri="{BB962C8B-B14F-4D97-AF65-F5344CB8AC3E}">
        <p14:creationId xmlns:p14="http://schemas.microsoft.com/office/powerpoint/2010/main" val="345080001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362200" y="5041662"/>
            <a:ext cx="4572000" cy="646331"/>
          </a:xfrm>
          <a:prstGeom prst="rect">
            <a:avLst/>
          </a:prstGeom>
        </p:spPr>
        <p:txBody>
          <a:bodyPr>
            <a:spAutoFit/>
          </a:bodyPr>
          <a:lstStyle/>
          <a:p>
            <a:pPr algn="ctr" fontAlgn="base"/>
            <a:r>
              <a:rPr lang="en-US" sz="1800" b="1" cap="all" dirty="0">
                <a:hlinkClick r:id="rId3" tooltip="Balance of Payments and Exchange Rates – AP Free Response Questions"/>
              </a:rPr>
              <a:t>BALANCE OF PAYMENTS AND EXCHANGE RATES – AP FREE RESPONSE QUESTIONS</a:t>
            </a:r>
            <a:endParaRPr lang="en-US" sz="1800" b="1" cap="all" dirty="0"/>
          </a:p>
        </p:txBody>
      </p:sp>
      <p:pic>
        <p:nvPicPr>
          <p:cNvPr id="3" name="KthNiXu458I?version=3&amp;hl=en_US&amp;rel=0"/>
          <p:cNvPicPr>
            <a:picLocks noRot="1" noChangeAspect="1"/>
          </p:cNvPicPr>
          <p:nvPr>
            <a:quickTimeFile r:link="rId1"/>
          </p:nvPr>
        </p:nvPicPr>
        <p:blipFill>
          <a:blip r:embed="rId4"/>
          <a:stretch>
            <a:fillRect/>
          </a:stretch>
        </p:blipFill>
        <p:spPr>
          <a:xfrm>
            <a:off x="0" y="723900"/>
            <a:ext cx="9144000" cy="4343400"/>
          </a:xfrm>
          <a:prstGeom prst="rect">
            <a:avLst/>
          </a:prstGeom>
        </p:spPr>
      </p:pic>
      <p:sp>
        <p:nvSpPr>
          <p:cNvPr id="5" name="TextBox 4"/>
          <p:cNvSpPr txBox="1"/>
          <p:nvPr/>
        </p:nvSpPr>
        <p:spPr>
          <a:xfrm>
            <a:off x="5105400" y="114300"/>
            <a:ext cx="2546985" cy="506904"/>
          </a:xfrm>
          <a:prstGeom prst="rect">
            <a:avLst/>
          </a:prstGeom>
          <a:noFill/>
        </p:spPr>
        <p:txBody>
          <a:bodyPr vert="horz" wrap="square" lIns="75283" tIns="37641" rIns="75283" bIns="37641" rtlCol="0">
            <a:spAutoFit/>
          </a:bodyPr>
          <a:lstStyle/>
          <a:p>
            <a:pPr algn="ctr"/>
            <a:r>
              <a:rPr lang="en-US" sz="1400" i="1" dirty="0" smtClean="0">
                <a:latin typeface="Lucida Sans - 24"/>
              </a:rPr>
              <a:t>Balance of Payments Practice Video Lesson</a:t>
            </a:r>
            <a:endParaRPr lang="en-US" sz="1400" i="1" dirty="0">
              <a:latin typeface="Lucida Sans - 18"/>
            </a:endParaRPr>
          </a:p>
        </p:txBody>
      </p:sp>
    </p:spTree>
    <p:extLst>
      <p:ext uri="{BB962C8B-B14F-4D97-AF65-F5344CB8AC3E}">
        <p14:creationId xmlns:p14="http://schemas.microsoft.com/office/powerpoint/2010/main" val="383721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5078313"/>
          </a:xfrm>
          <a:prstGeom prst="rect">
            <a:avLst/>
          </a:prstGeom>
          <a:noFill/>
        </p:spPr>
        <p:txBody>
          <a:bodyPr wrap="square" rtlCol="0">
            <a:spAutoFit/>
          </a:bodyPr>
          <a:lstStyle/>
          <a:p>
            <a:r>
              <a:rPr lang="en-US" sz="2400" dirty="0">
                <a:solidFill>
                  <a:srgbClr val="FF0000"/>
                </a:solidFill>
              </a:rPr>
              <a:t>The Components of the Current Account</a:t>
            </a:r>
          </a:p>
          <a:p>
            <a:r>
              <a:rPr lang="en-US" sz="1800" dirty="0" smtClean="0"/>
              <a:t>The current account is one of the two primary components of a nation’s </a:t>
            </a:r>
            <a:r>
              <a:rPr lang="en-US" sz="1800" dirty="0" err="1" smtClean="0"/>
              <a:t>BoP</a:t>
            </a:r>
            <a:r>
              <a:rPr lang="en-US" sz="1800" dirty="0" smtClean="0"/>
              <a:t>. The current account </a:t>
            </a:r>
            <a:r>
              <a:rPr lang="en-US" sz="1800" dirty="0"/>
              <a:t>m</a:t>
            </a:r>
            <a:r>
              <a:rPr lang="en-US" sz="1800" dirty="0" smtClean="0"/>
              <a:t>easures </a:t>
            </a:r>
            <a:r>
              <a:rPr lang="en-US" sz="1800" dirty="0"/>
              <a:t>the balance of trade in goods and services and the flow of income between one nation and all other nations. It also records monetary gifts or grants that flow into our out of a country</a:t>
            </a:r>
            <a:r>
              <a:rPr lang="en-US" sz="1800" dirty="0" smtClean="0"/>
              <a:t>.</a:t>
            </a:r>
          </a:p>
          <a:p>
            <a:endParaRPr lang="en-US" sz="1000" dirty="0"/>
          </a:p>
          <a:p>
            <a:r>
              <a:rPr lang="en-US" sz="1800" b="1" dirty="0" smtClean="0">
                <a:solidFill>
                  <a:srgbClr val="0000CC"/>
                </a:solidFill>
              </a:rPr>
              <a:t>The components of the current account</a:t>
            </a:r>
          </a:p>
          <a:p>
            <a:pPr marL="285750" indent="-285750">
              <a:buFont typeface="Arial" pitchFamily="34" charset="0"/>
              <a:buChar char="•"/>
            </a:pPr>
            <a:r>
              <a:rPr lang="en-US" sz="1600" b="1" dirty="0" smtClean="0">
                <a:solidFill>
                  <a:srgbClr val="F61F0E"/>
                </a:solidFill>
              </a:rPr>
              <a:t>Goods (the visible balance): </a:t>
            </a:r>
            <a:r>
              <a:rPr lang="en-US" sz="1600" dirty="0"/>
              <a:t>This measures the spending by consumers and firms in one nation on another nation's goods (both consumer and capital goods) as well as spending by consumers in the rest of world on the recording nation's goods</a:t>
            </a:r>
            <a:r>
              <a:rPr lang="en-US" sz="1600" dirty="0" smtClean="0"/>
              <a:t>.</a:t>
            </a:r>
          </a:p>
          <a:p>
            <a:pPr marL="662163" lvl="1" indent="-285750">
              <a:buFont typeface="Wingdings" pitchFamily="2" charset="2"/>
              <a:buChar char="Ø"/>
            </a:pPr>
            <a:r>
              <a:rPr lang="en-US" sz="1600" b="1" dirty="0" smtClean="0"/>
              <a:t>Credits (+): </a:t>
            </a:r>
            <a:r>
              <a:rPr lang="en-US" sz="1600" dirty="0" smtClean="0"/>
              <a:t>Money earned from </a:t>
            </a:r>
            <a:r>
              <a:rPr lang="en-US" sz="1600" dirty="0"/>
              <a:t>e</a:t>
            </a:r>
            <a:r>
              <a:rPr lang="en-US" sz="1600" dirty="0" smtClean="0"/>
              <a:t>xports move a nation’s current account balance towards surplus</a:t>
            </a:r>
          </a:p>
          <a:p>
            <a:pPr marL="662163" lvl="1" indent="-285750">
              <a:buFont typeface="Wingdings" pitchFamily="2" charset="2"/>
              <a:buChar char="Ø"/>
            </a:pPr>
            <a:r>
              <a:rPr lang="en-US" sz="1600" b="1" dirty="0" smtClean="0"/>
              <a:t>Debits (-): </a:t>
            </a:r>
            <a:r>
              <a:rPr lang="en-US" sz="1600" dirty="0" smtClean="0"/>
              <a:t>Money spent on imports move a nation’s current account balance towards deficit</a:t>
            </a:r>
          </a:p>
          <a:p>
            <a:pPr marL="285750" lvl="2" indent="-285750">
              <a:buFont typeface="Arial" pitchFamily="34" charset="0"/>
              <a:buChar char="•"/>
            </a:pPr>
            <a:r>
              <a:rPr lang="en-US" sz="1600" b="1" dirty="0" smtClean="0">
                <a:solidFill>
                  <a:srgbClr val="F61F0E"/>
                </a:solidFill>
              </a:rPr>
              <a:t>Services (the invisible balance): </a:t>
            </a:r>
            <a:r>
              <a:rPr lang="en-US" sz="1600" dirty="0"/>
              <a:t>Services refer to non-tangible purchases such as tourism, banking, consulting, legal services, and transportation. Services can be "imported" and "exported", although there will be no physical transportation of a product involved. </a:t>
            </a:r>
            <a:endParaRPr lang="en-US" sz="1200" dirty="0"/>
          </a:p>
          <a:p>
            <a:pPr marL="662163" lvl="1" indent="-285750">
              <a:buFont typeface="Wingdings" pitchFamily="2" charset="2"/>
              <a:buChar char="Ø"/>
            </a:pPr>
            <a:r>
              <a:rPr lang="en-US" sz="1600" b="1" dirty="0" smtClean="0"/>
              <a:t>Credits (+): </a:t>
            </a:r>
            <a:r>
              <a:rPr lang="en-US" sz="1600" dirty="0" smtClean="0"/>
              <a:t>Services provided by a nation but bought by foreigners move the current account balance towards surplus.</a:t>
            </a:r>
          </a:p>
          <a:p>
            <a:pPr marL="662163" lvl="1" indent="-285750">
              <a:buFont typeface="Wingdings" pitchFamily="2" charset="2"/>
              <a:buChar char="Ø"/>
            </a:pPr>
            <a:r>
              <a:rPr lang="en-US" sz="1600" b="1" dirty="0" smtClean="0"/>
              <a:t>Debits (-): </a:t>
            </a:r>
            <a:r>
              <a:rPr lang="en-US" sz="1600" dirty="0" smtClean="0"/>
              <a:t>Services provided by foreigners and consumed by domestic households move the current account balance towards deficit.</a:t>
            </a:r>
            <a:endParaRPr lang="en-US" sz="1600" b="1" dirty="0"/>
          </a:p>
        </p:txBody>
      </p:sp>
      <p:sp>
        <p:nvSpPr>
          <p:cNvPr id="6" name="TextBox 5"/>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Current Account</a:t>
            </a:r>
            <a:endParaRPr lang="en-US" sz="1400" i="1" dirty="0">
              <a:latin typeface="Lucida Sans - 18"/>
            </a:endParaRPr>
          </a:p>
        </p:txBody>
      </p:sp>
    </p:spTree>
    <p:extLst>
      <p:ext uri="{BB962C8B-B14F-4D97-AF65-F5344CB8AC3E}">
        <p14:creationId xmlns:p14="http://schemas.microsoft.com/office/powerpoint/2010/main" val="32891592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4893647"/>
          </a:xfrm>
          <a:prstGeom prst="rect">
            <a:avLst/>
          </a:prstGeom>
          <a:noFill/>
        </p:spPr>
        <p:txBody>
          <a:bodyPr wrap="square" rtlCol="0">
            <a:spAutoFit/>
          </a:bodyPr>
          <a:lstStyle/>
          <a:p>
            <a:r>
              <a:rPr lang="en-US" sz="2400" dirty="0" smtClean="0">
                <a:solidFill>
                  <a:srgbClr val="FF0000"/>
                </a:solidFill>
              </a:rPr>
              <a:t>The Components of the Current Account</a:t>
            </a:r>
          </a:p>
          <a:p>
            <a:r>
              <a:rPr lang="en-US" sz="1800" dirty="0" smtClean="0"/>
              <a:t>In addition to trade in goods and services, the current account also measures the flow of income and transfers.</a:t>
            </a:r>
          </a:p>
          <a:p>
            <a:endParaRPr lang="en-US" sz="1000" dirty="0"/>
          </a:p>
          <a:p>
            <a:r>
              <a:rPr lang="en-US" sz="1800" b="1" dirty="0" smtClean="0">
                <a:solidFill>
                  <a:srgbClr val="0000CC"/>
                </a:solidFill>
              </a:rPr>
              <a:t>The components of the current account, continued</a:t>
            </a:r>
          </a:p>
          <a:p>
            <a:pPr marL="285750" lvl="2" indent="-285750">
              <a:buFont typeface="Arial" pitchFamily="34" charset="0"/>
              <a:buChar char="•"/>
            </a:pPr>
            <a:r>
              <a:rPr lang="en-US" sz="1600" b="1" dirty="0" smtClean="0">
                <a:solidFill>
                  <a:srgbClr val="F61F0E"/>
                </a:solidFill>
              </a:rPr>
              <a:t>Income balance: </a:t>
            </a:r>
            <a:r>
              <a:rPr lang="en-US" sz="1600" dirty="0"/>
              <a:t>The transfer of incomes earned by citizens of one country from activities in another country back to the income earner's country of origin are also measured in the current account. This includes the wage income earned by a country's citizens for employment by foreign companies abroad. </a:t>
            </a:r>
            <a:endParaRPr lang="en-US" sz="1200" dirty="0"/>
          </a:p>
          <a:p>
            <a:pPr marL="662163" lvl="1" indent="-285750">
              <a:buFont typeface="Wingdings" pitchFamily="2" charset="2"/>
              <a:buChar char="Ø"/>
            </a:pPr>
            <a:r>
              <a:rPr lang="en-US" sz="1600" b="1" dirty="0" smtClean="0"/>
              <a:t>Credits (+): </a:t>
            </a:r>
            <a:r>
              <a:rPr lang="en-US" sz="1600" dirty="0" smtClean="0"/>
              <a:t>Income earned abroad and sent home moves the current account towards surplus</a:t>
            </a:r>
          </a:p>
          <a:p>
            <a:pPr marL="662163" lvl="1" indent="-285750">
              <a:buFont typeface="Wingdings" pitchFamily="2" charset="2"/>
              <a:buChar char="Ø"/>
            </a:pPr>
            <a:r>
              <a:rPr lang="en-US" sz="1600" b="1" dirty="0" smtClean="0"/>
              <a:t>Debits (-): </a:t>
            </a:r>
            <a:r>
              <a:rPr lang="en-US" sz="1600" dirty="0" smtClean="0"/>
              <a:t>Income earned at home by foreigners and sent abroad moves the current account towards deficit.</a:t>
            </a:r>
          </a:p>
          <a:p>
            <a:pPr marL="285750" lvl="2" indent="-285750">
              <a:buFont typeface="Arial" pitchFamily="34" charset="0"/>
              <a:buChar char="•"/>
            </a:pPr>
            <a:r>
              <a:rPr lang="en-US" sz="1600" b="1" dirty="0" smtClean="0">
                <a:solidFill>
                  <a:srgbClr val="FF0000"/>
                </a:solidFill>
              </a:rPr>
              <a:t>Transfers balance: </a:t>
            </a:r>
            <a:r>
              <a:rPr lang="en-US" sz="1600" dirty="0"/>
              <a:t>A transfer refers to a payment made from one nation to another that is not in exchange for any good or service, such as a gift or a grant.</a:t>
            </a:r>
            <a:r>
              <a:rPr lang="en-US" sz="1600" i="1" dirty="0"/>
              <a:t> </a:t>
            </a:r>
            <a:r>
              <a:rPr lang="en-US" sz="1600" dirty="0"/>
              <a:t>Transfers are divided into two categories, official transfers are payments from one government to another, sometimes known as "aid", and private  transfers are payments made by citizens of one country to residents of any other country. </a:t>
            </a:r>
            <a:endParaRPr lang="en-US" sz="1600" dirty="0" smtClean="0"/>
          </a:p>
          <a:p>
            <a:pPr marL="662162" lvl="3" indent="-285750">
              <a:buFont typeface="Wingdings" pitchFamily="2" charset="2"/>
              <a:buChar char="Ø"/>
            </a:pPr>
            <a:r>
              <a:rPr lang="en-US" sz="1600" b="1" dirty="0" smtClean="0"/>
              <a:t>Credits (+): </a:t>
            </a:r>
            <a:r>
              <a:rPr lang="en-US" sz="1600" dirty="0" smtClean="0"/>
              <a:t>Money transferred from a foreign nation into the home country moves the current account towards surplus.</a:t>
            </a:r>
          </a:p>
          <a:p>
            <a:pPr marL="662162" lvl="3" indent="-285750">
              <a:buFont typeface="Wingdings" pitchFamily="2" charset="2"/>
              <a:buChar char="Ø"/>
            </a:pPr>
            <a:r>
              <a:rPr lang="en-US" sz="1600" b="1" dirty="0" smtClean="0"/>
              <a:t>Debits (-): </a:t>
            </a:r>
            <a:r>
              <a:rPr lang="en-US" sz="1600" dirty="0" smtClean="0"/>
              <a:t>Money transferred from the home country to foreign countries moves the current account towards deficit.</a:t>
            </a:r>
            <a:endParaRPr lang="en-US" sz="1600" b="1" dirty="0"/>
          </a:p>
        </p:txBody>
      </p:sp>
      <p:sp>
        <p:nvSpPr>
          <p:cNvPr id="3" name="TextBox 2"/>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Current Account</a:t>
            </a:r>
            <a:endParaRPr lang="en-US" sz="1400" i="1" dirty="0">
              <a:latin typeface="Lucida Sans - 18"/>
            </a:endParaRPr>
          </a:p>
        </p:txBody>
      </p:sp>
    </p:spTree>
    <p:extLst>
      <p:ext uri="{BB962C8B-B14F-4D97-AF65-F5344CB8AC3E}">
        <p14:creationId xmlns:p14="http://schemas.microsoft.com/office/powerpoint/2010/main" val="11090883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3170099"/>
          </a:xfrm>
          <a:prstGeom prst="rect">
            <a:avLst/>
          </a:prstGeom>
          <a:noFill/>
        </p:spPr>
        <p:txBody>
          <a:bodyPr wrap="square" rtlCol="0">
            <a:spAutoFit/>
          </a:bodyPr>
          <a:lstStyle/>
          <a:p>
            <a:r>
              <a:rPr lang="en-US" sz="2400" dirty="0" smtClean="0">
                <a:solidFill>
                  <a:srgbClr val="FF0000"/>
                </a:solidFill>
              </a:rPr>
              <a:t>The Current Account Balance</a:t>
            </a:r>
          </a:p>
          <a:p>
            <a:r>
              <a:rPr lang="en-US" sz="1800" dirty="0" smtClean="0"/>
              <a:t>The sum of the four sub-accounts (goods, services, income and transfers) gives us the current account balance. This can be either:</a:t>
            </a:r>
          </a:p>
          <a:p>
            <a:pPr marL="285750" indent="-285750">
              <a:buFont typeface="Arial" pitchFamily="34" charset="0"/>
              <a:buChar char="•"/>
            </a:pPr>
            <a:r>
              <a:rPr lang="en-US" sz="1800" b="1" dirty="0" smtClean="0"/>
              <a:t>In Deficit: </a:t>
            </a:r>
            <a:r>
              <a:rPr lang="en-US" sz="1800" dirty="0" smtClean="0"/>
              <a:t>When a nation’s current account balance is negative. The country spends more on imported goods and services, income and transfers to the rest of the world than it receives in payments for goods and service exports, income and transfers. </a:t>
            </a:r>
            <a:r>
              <a:rPr lang="en-US" sz="1800" i="1" dirty="0" smtClean="0"/>
              <a:t>Also known as a trade deficit</a:t>
            </a:r>
            <a:r>
              <a:rPr lang="en-US" sz="1800" dirty="0" smtClean="0"/>
              <a:t>.</a:t>
            </a:r>
          </a:p>
          <a:p>
            <a:pPr marL="285750" indent="-285750">
              <a:buFont typeface="Arial" pitchFamily="34" charset="0"/>
              <a:buChar char="•"/>
            </a:pPr>
            <a:r>
              <a:rPr lang="en-US" sz="1800" b="1" dirty="0" smtClean="0"/>
              <a:t>In Surplus: </a:t>
            </a:r>
            <a:r>
              <a:rPr lang="en-US" sz="1800" dirty="0" smtClean="0"/>
              <a:t>When a nation’s current account balance is positive. The country earns more from its sale of exported goods and services, income and transfers from the rest of the world than it makes in payments for other countries’ exports and income and transfers.</a:t>
            </a:r>
          </a:p>
          <a:p>
            <a:r>
              <a:rPr lang="en-US" sz="1600" b="1" dirty="0" smtClean="0">
                <a:solidFill>
                  <a:srgbClr val="0000CC"/>
                </a:solidFill>
              </a:rPr>
              <a:t>The table below shows the balance on each component of New Zealand’s current account, along with the final current account balance, for 2010.</a:t>
            </a:r>
            <a:endParaRPr lang="en-US" sz="1800" b="1" dirty="0">
              <a:solidFill>
                <a:srgbClr val="0000CC"/>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96379940"/>
              </p:ext>
            </p:extLst>
          </p:nvPr>
        </p:nvGraphicFramePr>
        <p:xfrm>
          <a:off x="0" y="3802155"/>
          <a:ext cx="9144000" cy="1455419"/>
        </p:xfrm>
        <a:graphic>
          <a:graphicData uri="http://schemas.openxmlformats.org/drawingml/2006/table">
            <a:tbl>
              <a:tblPr firstRow="1" bandRow="1">
                <a:tableStyleId>{5C22544A-7EE6-4342-B048-85BDC9FD1C3A}</a:tableStyleId>
              </a:tblPr>
              <a:tblGrid>
                <a:gridCol w="2286000"/>
                <a:gridCol w="2286000"/>
                <a:gridCol w="2286000"/>
                <a:gridCol w="2286000"/>
              </a:tblGrid>
              <a:tr h="207171">
                <a:tc>
                  <a:txBody>
                    <a:bodyPr/>
                    <a:lstStyle/>
                    <a:p>
                      <a:pPr marL="57150" marR="57150" algn="ctr" hangingPunct="0">
                        <a:lnSpc>
                          <a:spcPct val="100000"/>
                        </a:lnSpc>
                        <a:spcBef>
                          <a:spcPts val="450"/>
                        </a:spcBef>
                        <a:spcAft>
                          <a:spcPts val="0"/>
                        </a:spcAft>
                      </a:pPr>
                      <a:r>
                        <a:rPr lang="en-US" sz="1100" kern="150" dirty="0">
                          <a:effectLst/>
                        </a:rPr>
                        <a:t>Account</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450"/>
                        </a:spcAft>
                      </a:pPr>
                      <a:r>
                        <a:rPr lang="en-US" sz="1100" kern="150" dirty="0" smtClean="0">
                          <a:effectLst/>
                        </a:rPr>
                        <a:t>Credits</a:t>
                      </a:r>
                      <a:r>
                        <a:rPr lang="en-US" sz="1100" kern="150" baseline="0" dirty="0" smtClean="0">
                          <a:effectLst/>
                        </a:rPr>
                        <a:t> </a:t>
                      </a:r>
                      <a:r>
                        <a:rPr lang="en-US" sz="1100" kern="150" dirty="0" smtClean="0">
                          <a:effectLst/>
                        </a:rPr>
                        <a:t>(millions </a:t>
                      </a:r>
                      <a:r>
                        <a:rPr lang="en-US" sz="1100" kern="150" dirty="0">
                          <a:effectLst/>
                        </a:rPr>
                        <a:t>of NZ$)</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450"/>
                        </a:spcAft>
                      </a:pPr>
                      <a:r>
                        <a:rPr lang="en-US" sz="1100" kern="150" dirty="0" smtClean="0">
                          <a:effectLst/>
                        </a:rPr>
                        <a:t>Debits</a:t>
                      </a:r>
                      <a:r>
                        <a:rPr lang="en-US" sz="1100" kern="150" baseline="0" dirty="0" smtClean="0">
                          <a:effectLst/>
                        </a:rPr>
                        <a:t> </a:t>
                      </a:r>
                      <a:r>
                        <a:rPr lang="en-US" sz="1100" kern="150" dirty="0" smtClean="0">
                          <a:effectLst/>
                        </a:rPr>
                        <a:t>(millions </a:t>
                      </a:r>
                      <a:r>
                        <a:rPr lang="en-US" sz="1100" kern="150" dirty="0">
                          <a:effectLst/>
                        </a:rPr>
                        <a:t>of NZ$)</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450"/>
                        </a:spcAft>
                      </a:pPr>
                      <a:r>
                        <a:rPr lang="en-US" sz="1100" kern="150" dirty="0" smtClean="0">
                          <a:effectLst/>
                        </a:rPr>
                        <a:t>Balance</a:t>
                      </a:r>
                      <a:r>
                        <a:rPr lang="en-US" sz="1100" kern="150" baseline="0" dirty="0" smtClean="0">
                          <a:effectLst/>
                        </a:rPr>
                        <a:t> </a:t>
                      </a:r>
                      <a:r>
                        <a:rPr lang="en-US" sz="1100" kern="150" dirty="0" smtClean="0">
                          <a:effectLst/>
                        </a:rPr>
                        <a:t>(millions </a:t>
                      </a:r>
                      <a:r>
                        <a:rPr lang="en-US" sz="1100" kern="150" dirty="0">
                          <a:effectLst/>
                        </a:rPr>
                        <a:t>of NZ$)</a:t>
                      </a:r>
                      <a:endParaRPr lang="en-US" sz="1100" kern="150" dirty="0">
                        <a:solidFill>
                          <a:srgbClr val="000000"/>
                        </a:solidFill>
                        <a:effectLst/>
                        <a:latin typeface="Times New Roman"/>
                        <a:ea typeface="Times New Roman"/>
                      </a:endParaRPr>
                    </a:p>
                  </a:txBody>
                  <a:tcPr marL="28575" marR="28575" marT="28575" marB="28575" anchor="ctr"/>
                </a:tc>
              </a:tr>
              <a:tr h="221217">
                <a:tc>
                  <a:txBody>
                    <a:bodyPr/>
                    <a:lstStyle/>
                    <a:p>
                      <a:pPr marL="57150" marR="57150" algn="ctr" hangingPunct="0">
                        <a:lnSpc>
                          <a:spcPct val="100000"/>
                        </a:lnSpc>
                        <a:spcBef>
                          <a:spcPts val="450"/>
                        </a:spcBef>
                        <a:spcAft>
                          <a:spcPts val="0"/>
                        </a:spcAft>
                      </a:pPr>
                      <a:r>
                        <a:rPr lang="en-US" sz="1200" b="1" kern="150" dirty="0">
                          <a:solidFill>
                            <a:srgbClr val="F61F0E"/>
                          </a:solidFill>
                          <a:effectLst/>
                        </a:rPr>
                        <a:t>Goods</a:t>
                      </a:r>
                      <a:endParaRPr lang="en-US" sz="12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a:effectLst/>
                        </a:rPr>
                        <a:t>29,109</a:t>
                      </a:r>
                      <a:endParaRPr lang="en-US" sz="12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a:effectLst/>
                        </a:rPr>
                        <a:t>-29,706</a:t>
                      </a:r>
                      <a:endParaRPr lang="en-US" sz="12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a:effectLst/>
                        </a:rPr>
                        <a:t>-597</a:t>
                      </a:r>
                      <a:endParaRPr lang="en-US" sz="1200" kern="150">
                        <a:solidFill>
                          <a:srgbClr val="000000"/>
                        </a:solidFill>
                        <a:effectLst/>
                        <a:latin typeface="Times New Roman"/>
                        <a:ea typeface="Times New Roman"/>
                      </a:endParaRPr>
                    </a:p>
                  </a:txBody>
                  <a:tcPr marL="28575" marR="28575" marT="28575" marB="28575" anchor="ctr"/>
                </a:tc>
              </a:tr>
              <a:tr h="221217">
                <a:tc>
                  <a:txBody>
                    <a:bodyPr/>
                    <a:lstStyle/>
                    <a:p>
                      <a:pPr marL="57150" marR="57150" algn="ctr" hangingPunct="0">
                        <a:lnSpc>
                          <a:spcPct val="100000"/>
                        </a:lnSpc>
                        <a:spcBef>
                          <a:spcPts val="450"/>
                        </a:spcBef>
                        <a:spcAft>
                          <a:spcPts val="0"/>
                        </a:spcAft>
                      </a:pPr>
                      <a:r>
                        <a:rPr lang="en-US" sz="1200" b="1" kern="150" dirty="0">
                          <a:solidFill>
                            <a:srgbClr val="F61F0E"/>
                          </a:solidFill>
                          <a:effectLst/>
                        </a:rPr>
                        <a:t>Services</a:t>
                      </a:r>
                      <a:endParaRPr lang="en-US" sz="12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dirty="0">
                          <a:effectLst/>
                        </a:rPr>
                        <a:t>11,966</a:t>
                      </a:r>
                      <a:endParaRPr lang="en-US" sz="12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a:effectLst/>
                        </a:rPr>
                        <a:t>-9,777</a:t>
                      </a:r>
                      <a:endParaRPr lang="en-US" sz="12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a:effectLst/>
                        </a:rPr>
                        <a:t>2,189</a:t>
                      </a:r>
                      <a:endParaRPr lang="en-US" sz="1200" kern="150">
                        <a:solidFill>
                          <a:srgbClr val="000000"/>
                        </a:solidFill>
                        <a:effectLst/>
                        <a:latin typeface="Times New Roman"/>
                        <a:ea typeface="Times New Roman"/>
                      </a:endParaRPr>
                    </a:p>
                  </a:txBody>
                  <a:tcPr marL="28575" marR="28575" marT="28575" marB="28575" anchor="ctr"/>
                </a:tc>
              </a:tr>
              <a:tr h="221217">
                <a:tc>
                  <a:txBody>
                    <a:bodyPr/>
                    <a:lstStyle/>
                    <a:p>
                      <a:pPr marL="57150" marR="57150" algn="ctr" hangingPunct="0">
                        <a:lnSpc>
                          <a:spcPct val="100000"/>
                        </a:lnSpc>
                        <a:spcBef>
                          <a:spcPts val="450"/>
                        </a:spcBef>
                        <a:spcAft>
                          <a:spcPts val="0"/>
                        </a:spcAft>
                      </a:pPr>
                      <a:r>
                        <a:rPr lang="en-US" sz="1200" b="1" kern="150" dirty="0">
                          <a:solidFill>
                            <a:srgbClr val="F61F0E"/>
                          </a:solidFill>
                          <a:effectLst/>
                        </a:rPr>
                        <a:t>Income</a:t>
                      </a:r>
                      <a:endParaRPr lang="en-US" sz="12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dirty="0">
                          <a:effectLst/>
                        </a:rPr>
                        <a:t>2,844</a:t>
                      </a:r>
                      <a:endParaRPr lang="en-US" sz="12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dirty="0">
                          <a:effectLst/>
                        </a:rPr>
                        <a:t>-8,851</a:t>
                      </a:r>
                      <a:endParaRPr lang="en-US" sz="12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a:effectLst/>
                        </a:rPr>
                        <a:t>-6,007</a:t>
                      </a:r>
                      <a:endParaRPr lang="en-US" sz="1200" kern="150">
                        <a:solidFill>
                          <a:srgbClr val="000000"/>
                        </a:solidFill>
                        <a:effectLst/>
                        <a:latin typeface="Times New Roman"/>
                        <a:ea typeface="Times New Roman"/>
                      </a:endParaRPr>
                    </a:p>
                  </a:txBody>
                  <a:tcPr marL="28575" marR="28575" marT="28575" marB="28575" anchor="ctr"/>
                </a:tc>
              </a:tr>
              <a:tr h="221217">
                <a:tc>
                  <a:txBody>
                    <a:bodyPr/>
                    <a:lstStyle/>
                    <a:p>
                      <a:pPr marL="57150" marR="57150" algn="ctr" hangingPunct="0">
                        <a:lnSpc>
                          <a:spcPct val="100000"/>
                        </a:lnSpc>
                        <a:spcBef>
                          <a:spcPts val="450"/>
                        </a:spcBef>
                        <a:spcAft>
                          <a:spcPts val="0"/>
                        </a:spcAft>
                      </a:pPr>
                      <a:r>
                        <a:rPr lang="en-US" sz="1200" b="1" kern="150" dirty="0">
                          <a:solidFill>
                            <a:srgbClr val="F61F0E"/>
                          </a:solidFill>
                          <a:effectLst/>
                        </a:rPr>
                        <a:t>Current Transfers </a:t>
                      </a:r>
                      <a:endParaRPr lang="en-US" sz="12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dirty="0">
                          <a:effectLst/>
                        </a:rPr>
                        <a:t>1,318</a:t>
                      </a:r>
                      <a:endParaRPr lang="en-US" sz="12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dirty="0">
                          <a:effectLst/>
                        </a:rPr>
                        <a:t>-1,128</a:t>
                      </a:r>
                      <a:endParaRPr lang="en-US" sz="12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kern="150" dirty="0">
                          <a:effectLst/>
                        </a:rPr>
                        <a:t>190</a:t>
                      </a:r>
                      <a:endParaRPr lang="en-US" sz="1200" kern="150" dirty="0">
                        <a:solidFill>
                          <a:srgbClr val="000000"/>
                        </a:solidFill>
                        <a:effectLst/>
                        <a:latin typeface="Times New Roman"/>
                        <a:ea typeface="Times New Roman"/>
                      </a:endParaRPr>
                    </a:p>
                  </a:txBody>
                  <a:tcPr marL="28575" marR="28575" marT="28575" marB="28575" anchor="ctr"/>
                </a:tc>
              </a:tr>
              <a:tr h="249308">
                <a:tc>
                  <a:txBody>
                    <a:bodyPr/>
                    <a:lstStyle/>
                    <a:p>
                      <a:pPr marL="57150" marR="57150" algn="ctr" hangingPunct="0">
                        <a:lnSpc>
                          <a:spcPct val="100000"/>
                        </a:lnSpc>
                        <a:spcBef>
                          <a:spcPts val="450"/>
                        </a:spcBef>
                        <a:spcAft>
                          <a:spcPts val="0"/>
                        </a:spcAft>
                      </a:pPr>
                      <a:r>
                        <a:rPr lang="en-US" sz="1100" kern="150">
                          <a:effectLst/>
                        </a:rPr>
                        <a:t> </a:t>
                      </a:r>
                      <a:endParaRPr lang="en-US" sz="11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 </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400" b="1" kern="150" dirty="0">
                          <a:solidFill>
                            <a:srgbClr val="FF0000"/>
                          </a:solidFill>
                          <a:effectLst/>
                        </a:rPr>
                        <a:t>Current Account Balance</a:t>
                      </a:r>
                      <a:endParaRPr lang="en-US" sz="1400" b="1" kern="150" dirty="0">
                        <a:solidFill>
                          <a:srgbClr val="FF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400" b="1" kern="150" dirty="0">
                          <a:solidFill>
                            <a:srgbClr val="FF0000"/>
                          </a:solidFill>
                          <a:effectLst/>
                        </a:rPr>
                        <a:t>-4,225</a:t>
                      </a:r>
                      <a:endParaRPr lang="en-US" sz="1400" b="1" kern="150" dirty="0">
                        <a:solidFill>
                          <a:srgbClr val="FF0000"/>
                        </a:solidFill>
                        <a:effectLst/>
                        <a:latin typeface="Times New Roman"/>
                        <a:ea typeface="Times New Roman"/>
                      </a:endParaRPr>
                    </a:p>
                  </a:txBody>
                  <a:tcPr marL="28575" marR="28575" marT="28575" marB="28575" anchor="ctr"/>
                </a:tc>
              </a:tr>
            </a:tbl>
          </a:graphicData>
        </a:graphic>
      </p:graphicFrame>
      <p:sp>
        <p:nvSpPr>
          <p:cNvPr id="4" name="Left Brace 3"/>
          <p:cNvSpPr/>
          <p:nvPr/>
        </p:nvSpPr>
        <p:spPr>
          <a:xfrm rot="16200000">
            <a:off x="6457950" y="3562350"/>
            <a:ext cx="190499" cy="3505200"/>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6" name="TextBox 5"/>
          <p:cNvSpPr txBox="1"/>
          <p:nvPr/>
        </p:nvSpPr>
        <p:spPr>
          <a:xfrm>
            <a:off x="4114800" y="5372100"/>
            <a:ext cx="4953000" cy="323165"/>
          </a:xfrm>
          <a:prstGeom prst="rect">
            <a:avLst/>
          </a:prstGeom>
          <a:noFill/>
        </p:spPr>
        <p:txBody>
          <a:bodyPr wrap="square" rtlCol="0">
            <a:spAutoFit/>
          </a:bodyPr>
          <a:lstStyle/>
          <a:p>
            <a:pPr algn="ctr"/>
            <a:r>
              <a:rPr lang="en-US" b="1" dirty="0" smtClean="0">
                <a:solidFill>
                  <a:srgbClr val="F61F0E"/>
                </a:solidFill>
              </a:rPr>
              <a:t>New Zealand has a current account DEFICIT</a:t>
            </a:r>
            <a:endParaRPr lang="en-US" b="1" dirty="0">
              <a:solidFill>
                <a:srgbClr val="F61F0E"/>
              </a:solidFill>
            </a:endParaRPr>
          </a:p>
        </p:txBody>
      </p:sp>
      <p:sp>
        <p:nvSpPr>
          <p:cNvPr id="7" name="TextBox 6"/>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Current Account</a:t>
            </a:r>
            <a:endParaRPr lang="en-US" sz="1400" i="1" dirty="0">
              <a:latin typeface="Lucida Sans - 18"/>
            </a:endParaRPr>
          </a:p>
        </p:txBody>
      </p:sp>
    </p:spTree>
    <p:extLst>
      <p:ext uri="{BB962C8B-B14F-4D97-AF65-F5344CB8AC3E}">
        <p14:creationId xmlns:p14="http://schemas.microsoft.com/office/powerpoint/2010/main" val="23047591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5293757"/>
          </a:xfrm>
          <a:prstGeom prst="rect">
            <a:avLst/>
          </a:prstGeom>
          <a:noFill/>
        </p:spPr>
        <p:txBody>
          <a:bodyPr wrap="square" rtlCol="0">
            <a:spAutoFit/>
          </a:bodyPr>
          <a:lstStyle/>
          <a:p>
            <a:r>
              <a:rPr lang="en-US" sz="2400" dirty="0" smtClean="0">
                <a:solidFill>
                  <a:srgbClr val="FF0000"/>
                </a:solidFill>
              </a:rPr>
              <a:t>The Components of the Financial Account</a:t>
            </a:r>
          </a:p>
          <a:p>
            <a:pPr marL="0" lvl="1"/>
            <a:r>
              <a:rPr lang="en-US" sz="1800" dirty="0" smtClean="0"/>
              <a:t>The other major account measured in the </a:t>
            </a:r>
            <a:r>
              <a:rPr lang="en-US" sz="1800" dirty="0" err="1" smtClean="0"/>
              <a:t>BoP</a:t>
            </a:r>
            <a:r>
              <a:rPr lang="en-US" sz="1800" dirty="0" smtClean="0"/>
              <a:t> is the financial account, which </a:t>
            </a:r>
            <a:r>
              <a:rPr lang="en-US" sz="1800" dirty="0"/>
              <a:t>measures the exchanges between a nation and the rest of the world involving ownership of financial and real assets. </a:t>
            </a:r>
          </a:p>
          <a:p>
            <a:pPr marL="285750" lvl="1" indent="-285750">
              <a:buFont typeface="Arial" pitchFamily="34" charset="0"/>
              <a:buChar char="•"/>
            </a:pPr>
            <a:r>
              <a:rPr lang="en-US" sz="1600" b="1" dirty="0" smtClean="0"/>
              <a:t>Physical assets: </a:t>
            </a:r>
            <a:r>
              <a:rPr lang="en-US" sz="1600" dirty="0" smtClean="0"/>
              <a:t>Foreigners </a:t>
            </a:r>
            <a:r>
              <a:rPr lang="en-US" sz="1600" dirty="0"/>
              <a:t>may buy and sell a country's </a:t>
            </a:r>
            <a:r>
              <a:rPr lang="en-US" sz="1600" dirty="0" smtClean="0"/>
              <a:t>physical assets</a:t>
            </a:r>
            <a:r>
              <a:rPr lang="en-US" sz="1600" dirty="0"/>
              <a:t>, including real estate, factories, office buildings and other factors of </a:t>
            </a:r>
            <a:r>
              <a:rPr lang="en-US" sz="1600" dirty="0" smtClean="0"/>
              <a:t>production</a:t>
            </a:r>
          </a:p>
          <a:p>
            <a:pPr marL="285750" lvl="1" indent="-285750">
              <a:buFont typeface="Arial" pitchFamily="34" charset="0"/>
              <a:buChar char="•"/>
            </a:pPr>
            <a:r>
              <a:rPr lang="en-US" sz="1600" b="1" dirty="0" smtClean="0"/>
              <a:t>Financial investment: </a:t>
            </a:r>
            <a:r>
              <a:rPr lang="en-US" sz="1600" dirty="0" smtClean="0"/>
              <a:t>International purchases of financial assets, such as shares in companies and government or corporate debt (bonds) bonds are also measured in the financial account</a:t>
            </a:r>
          </a:p>
          <a:p>
            <a:pPr marL="285750" lvl="1" indent="-285750">
              <a:buFont typeface="Arial" pitchFamily="34" charset="0"/>
              <a:buChar char="•"/>
            </a:pPr>
            <a:r>
              <a:rPr lang="en-US" sz="1600" b="1" dirty="0" smtClean="0"/>
              <a:t>Capital account: </a:t>
            </a:r>
            <a:r>
              <a:rPr lang="en-US" sz="1600" dirty="0" smtClean="0"/>
              <a:t>A sub-account of the financial account is the capital account, which measures the transfer of capital goods, money for the purchase of capital goods, and debt forgiveness between one nation and others. </a:t>
            </a:r>
            <a:endParaRPr lang="en-US" sz="1600" dirty="0"/>
          </a:p>
          <a:p>
            <a:pPr marL="662163" lvl="2" indent="-285750">
              <a:buFont typeface="Wingdings" pitchFamily="2" charset="2"/>
              <a:buChar char="Ø"/>
            </a:pPr>
            <a:r>
              <a:rPr lang="en-US" sz="1400" b="1" dirty="0" smtClean="0">
                <a:solidFill>
                  <a:srgbClr val="F61F0E"/>
                </a:solidFill>
              </a:rPr>
              <a:t>Credits (+): </a:t>
            </a:r>
            <a:r>
              <a:rPr lang="en-US" sz="1400" dirty="0" smtClean="0"/>
              <a:t>Money transferred by the citizens of foreign countries for investments in physical or real assets, for debt forgiveness or for capital acquisition move the financial account balance towards a surplus</a:t>
            </a:r>
          </a:p>
          <a:p>
            <a:pPr marL="662163" lvl="2" indent="-285750">
              <a:buFont typeface="Wingdings" pitchFamily="2" charset="2"/>
              <a:buChar char="Ø"/>
            </a:pPr>
            <a:r>
              <a:rPr lang="en-US" sz="1400" b="1" dirty="0" smtClean="0">
                <a:solidFill>
                  <a:srgbClr val="F61F0E"/>
                </a:solidFill>
              </a:rPr>
              <a:t>Debits (-): </a:t>
            </a:r>
            <a:r>
              <a:rPr lang="en-US" sz="1400" dirty="0" smtClean="0"/>
              <a:t>Money transferred from the home country abroad for investments in physical or real assets, for capital acquisition or for debt forgiveness in a foreign country move the financial account balance towards a deficit.</a:t>
            </a:r>
          </a:p>
          <a:p>
            <a:pPr marL="0" lvl="1"/>
            <a:r>
              <a:rPr lang="en-US" sz="1800" b="1" dirty="0" smtClean="0">
                <a:solidFill>
                  <a:srgbClr val="0000CC"/>
                </a:solidFill>
              </a:rPr>
              <a:t>Financial account balance: </a:t>
            </a:r>
          </a:p>
          <a:p>
            <a:pPr marL="285750" lvl="1" indent="-285750">
              <a:buFont typeface="Arial" pitchFamily="34" charset="0"/>
              <a:buChar char="•"/>
            </a:pPr>
            <a:r>
              <a:rPr lang="en-US" sz="1400" b="1" dirty="0" smtClean="0">
                <a:solidFill>
                  <a:srgbClr val="FF0000"/>
                </a:solidFill>
              </a:rPr>
              <a:t>In surplus: </a:t>
            </a:r>
            <a:r>
              <a:rPr lang="en-US" sz="1400" dirty="0" smtClean="0"/>
              <a:t>If the flow of money </a:t>
            </a:r>
            <a:r>
              <a:rPr lang="en-US" sz="1400" i="1" dirty="0" smtClean="0"/>
              <a:t>into </a:t>
            </a:r>
            <a:r>
              <a:rPr lang="en-US" sz="1400" dirty="0" smtClean="0"/>
              <a:t>a nation’s financial account is greater than the flow </a:t>
            </a:r>
            <a:r>
              <a:rPr lang="en-US" sz="1400" i="1" dirty="0" smtClean="0"/>
              <a:t>out of the country </a:t>
            </a:r>
            <a:r>
              <a:rPr lang="en-US" sz="1400" dirty="0" smtClean="0"/>
              <a:t>in a particular year, the country’s financial account is in surplus.</a:t>
            </a:r>
          </a:p>
          <a:p>
            <a:pPr marL="285750" lvl="1" indent="-285750">
              <a:buFont typeface="Arial" pitchFamily="34" charset="0"/>
              <a:buChar char="•"/>
            </a:pPr>
            <a:r>
              <a:rPr lang="en-US" sz="1400" b="1" dirty="0" smtClean="0">
                <a:solidFill>
                  <a:srgbClr val="FF0000"/>
                </a:solidFill>
              </a:rPr>
              <a:t>In deficit: </a:t>
            </a:r>
            <a:r>
              <a:rPr lang="en-US" sz="1400" dirty="0" smtClean="0"/>
              <a:t>If the flow of money out of a country for financial transaction is greater than the flow into the country in a particular year, the country’s financial account is in deficit</a:t>
            </a:r>
            <a:endParaRPr lang="en-US" sz="1400" b="1" dirty="0"/>
          </a:p>
          <a:p>
            <a:r>
              <a:rPr lang="en-US" sz="1800" dirty="0" smtClean="0"/>
              <a:t> </a:t>
            </a:r>
            <a:endParaRPr lang="en-US" sz="1800" b="1" dirty="0">
              <a:solidFill>
                <a:srgbClr val="0000CC"/>
              </a:solidFill>
            </a:endParaRPr>
          </a:p>
        </p:txBody>
      </p:sp>
      <p:sp>
        <p:nvSpPr>
          <p:cNvPr id="7" name="TextBox 6"/>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Financial Account</a:t>
            </a:r>
            <a:endParaRPr lang="en-US" sz="1400" i="1" dirty="0">
              <a:latin typeface="Lucida Sans - 18"/>
            </a:endParaRPr>
          </a:p>
        </p:txBody>
      </p:sp>
    </p:spTree>
    <p:extLst>
      <p:ext uri="{BB962C8B-B14F-4D97-AF65-F5344CB8AC3E}">
        <p14:creationId xmlns:p14="http://schemas.microsoft.com/office/powerpoint/2010/main" val="32514223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292662"/>
          </a:xfrm>
          <a:prstGeom prst="rect">
            <a:avLst/>
          </a:prstGeom>
          <a:noFill/>
        </p:spPr>
        <p:txBody>
          <a:bodyPr wrap="square" rtlCol="0">
            <a:spAutoFit/>
          </a:bodyPr>
          <a:lstStyle/>
          <a:p>
            <a:r>
              <a:rPr lang="en-US" sz="2400" dirty="0" smtClean="0">
                <a:solidFill>
                  <a:srgbClr val="FF0000"/>
                </a:solidFill>
              </a:rPr>
              <a:t>Official Foreign Exchange Reserves</a:t>
            </a:r>
          </a:p>
          <a:p>
            <a:pPr marL="0" lvl="1"/>
            <a:r>
              <a:rPr lang="en-US" sz="1800" dirty="0" smtClean="0"/>
              <a:t>If in a given year, the balance of a nation’s current and financial account is </a:t>
            </a:r>
            <a:r>
              <a:rPr lang="en-US" sz="1800" i="1" dirty="0" smtClean="0"/>
              <a:t>not equal to zero,</a:t>
            </a:r>
            <a:r>
              <a:rPr lang="en-US" sz="1800" dirty="0" smtClean="0"/>
              <a:t> then the difference will be added or subtracted from the nation’s </a:t>
            </a:r>
            <a:r>
              <a:rPr lang="en-US" sz="1800" i="1" dirty="0" smtClean="0"/>
              <a:t>official reserves of foreign exchange. </a:t>
            </a:r>
            <a:r>
              <a:rPr lang="en-US" sz="1800" dirty="0" smtClean="0"/>
              <a:t>Consider New Zealand’s current and financial account balances:</a:t>
            </a:r>
            <a:endParaRPr lang="en-US" sz="1800" b="1" dirty="0">
              <a:solidFill>
                <a:srgbClr val="0000CC"/>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341697821"/>
              </p:ext>
            </p:extLst>
          </p:nvPr>
        </p:nvGraphicFramePr>
        <p:xfrm>
          <a:off x="0" y="2019301"/>
          <a:ext cx="4572000" cy="1821180"/>
        </p:xfrm>
        <a:graphic>
          <a:graphicData uri="http://schemas.openxmlformats.org/drawingml/2006/table">
            <a:tbl>
              <a:tblPr firstRow="1" bandRow="1">
                <a:tableStyleId>{5C22544A-7EE6-4342-B048-85BDC9FD1C3A}</a:tableStyleId>
              </a:tblPr>
              <a:tblGrid>
                <a:gridCol w="1143000"/>
                <a:gridCol w="1143000"/>
                <a:gridCol w="1143000"/>
                <a:gridCol w="1143000"/>
              </a:tblGrid>
              <a:tr h="362986">
                <a:tc>
                  <a:txBody>
                    <a:bodyPr/>
                    <a:lstStyle/>
                    <a:p>
                      <a:pPr marL="57150" marR="57150" algn="ctr" hangingPunct="0">
                        <a:lnSpc>
                          <a:spcPct val="100000"/>
                        </a:lnSpc>
                        <a:spcBef>
                          <a:spcPts val="450"/>
                        </a:spcBef>
                        <a:spcAft>
                          <a:spcPts val="0"/>
                        </a:spcAft>
                      </a:pPr>
                      <a:r>
                        <a:rPr lang="en-US" sz="1050" kern="150" dirty="0">
                          <a:effectLst/>
                        </a:rPr>
                        <a:t>Account</a:t>
                      </a:r>
                      <a:endParaRPr lang="en-US" sz="105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450"/>
                        </a:spcAft>
                      </a:pPr>
                      <a:r>
                        <a:rPr lang="en-US" sz="1050" kern="150" dirty="0" smtClean="0">
                          <a:effectLst/>
                        </a:rPr>
                        <a:t>Credits</a:t>
                      </a:r>
                      <a:r>
                        <a:rPr lang="en-US" sz="1050" kern="150" baseline="0" dirty="0" smtClean="0">
                          <a:effectLst/>
                        </a:rPr>
                        <a:t> </a:t>
                      </a:r>
                      <a:r>
                        <a:rPr lang="en-US" sz="1050" kern="150" dirty="0" smtClean="0">
                          <a:effectLst/>
                        </a:rPr>
                        <a:t>(millions </a:t>
                      </a:r>
                      <a:r>
                        <a:rPr lang="en-US" sz="1050" kern="150" dirty="0">
                          <a:effectLst/>
                        </a:rPr>
                        <a:t>of NZ$)</a:t>
                      </a:r>
                      <a:endParaRPr lang="en-US" sz="105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450"/>
                        </a:spcAft>
                      </a:pPr>
                      <a:r>
                        <a:rPr lang="en-US" sz="1050" kern="150" dirty="0" smtClean="0">
                          <a:effectLst/>
                        </a:rPr>
                        <a:t>Debits</a:t>
                      </a:r>
                      <a:r>
                        <a:rPr lang="en-US" sz="1050" kern="150" baseline="0" dirty="0" smtClean="0">
                          <a:effectLst/>
                        </a:rPr>
                        <a:t> </a:t>
                      </a:r>
                      <a:r>
                        <a:rPr lang="en-US" sz="1050" kern="150" dirty="0" smtClean="0">
                          <a:effectLst/>
                        </a:rPr>
                        <a:t>(millions </a:t>
                      </a:r>
                      <a:r>
                        <a:rPr lang="en-US" sz="1050" kern="150" dirty="0">
                          <a:effectLst/>
                        </a:rPr>
                        <a:t>of NZ$)</a:t>
                      </a:r>
                      <a:endParaRPr lang="en-US" sz="105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450"/>
                        </a:spcAft>
                      </a:pPr>
                      <a:r>
                        <a:rPr lang="en-US" sz="1050" kern="150" dirty="0" smtClean="0">
                          <a:effectLst/>
                        </a:rPr>
                        <a:t>Balance</a:t>
                      </a:r>
                      <a:r>
                        <a:rPr lang="en-US" sz="1050" kern="150" baseline="0" dirty="0" smtClean="0">
                          <a:effectLst/>
                        </a:rPr>
                        <a:t> </a:t>
                      </a:r>
                      <a:r>
                        <a:rPr lang="en-US" sz="1050" kern="150" dirty="0" smtClean="0">
                          <a:effectLst/>
                        </a:rPr>
                        <a:t>(millions </a:t>
                      </a:r>
                      <a:r>
                        <a:rPr lang="en-US" sz="1050" kern="150" dirty="0">
                          <a:effectLst/>
                        </a:rPr>
                        <a:t>of NZ$)</a:t>
                      </a:r>
                      <a:endParaRPr lang="en-US" sz="1050" kern="150" dirty="0">
                        <a:solidFill>
                          <a:srgbClr val="000000"/>
                        </a:solidFill>
                        <a:effectLst/>
                        <a:latin typeface="Times New Roman"/>
                        <a:ea typeface="Times New Roman"/>
                      </a:endParaRPr>
                    </a:p>
                  </a:txBody>
                  <a:tcPr marL="28575" marR="28575" marT="28575" marB="28575" anchor="ctr"/>
                </a:tc>
              </a:tr>
              <a:tr h="216325">
                <a:tc>
                  <a:txBody>
                    <a:bodyPr/>
                    <a:lstStyle/>
                    <a:p>
                      <a:pPr marL="57150" marR="57150" algn="ctr" hangingPunct="0">
                        <a:lnSpc>
                          <a:spcPct val="100000"/>
                        </a:lnSpc>
                        <a:spcBef>
                          <a:spcPts val="450"/>
                        </a:spcBef>
                        <a:spcAft>
                          <a:spcPts val="0"/>
                        </a:spcAft>
                      </a:pPr>
                      <a:r>
                        <a:rPr lang="en-US" sz="1100" b="1" kern="150" dirty="0">
                          <a:solidFill>
                            <a:srgbClr val="F61F0E"/>
                          </a:solidFill>
                          <a:effectLst/>
                        </a:rPr>
                        <a:t>Goods</a:t>
                      </a:r>
                      <a:endParaRPr lang="en-US" sz="11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a:effectLst/>
                        </a:rPr>
                        <a:t>29,109</a:t>
                      </a:r>
                      <a:endParaRPr lang="en-US" sz="11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-29,706</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a:effectLst/>
                        </a:rPr>
                        <a:t>-597</a:t>
                      </a:r>
                      <a:endParaRPr lang="en-US" sz="1100" kern="150">
                        <a:solidFill>
                          <a:srgbClr val="000000"/>
                        </a:solidFill>
                        <a:effectLst/>
                        <a:latin typeface="Times New Roman"/>
                        <a:ea typeface="Times New Roman"/>
                      </a:endParaRPr>
                    </a:p>
                  </a:txBody>
                  <a:tcPr marL="28575" marR="28575" marT="28575" marB="28575" anchor="ctr"/>
                </a:tc>
              </a:tr>
              <a:tr h="216325">
                <a:tc>
                  <a:txBody>
                    <a:bodyPr/>
                    <a:lstStyle/>
                    <a:p>
                      <a:pPr marL="57150" marR="57150" algn="ctr" hangingPunct="0">
                        <a:lnSpc>
                          <a:spcPct val="100000"/>
                        </a:lnSpc>
                        <a:spcBef>
                          <a:spcPts val="450"/>
                        </a:spcBef>
                        <a:spcAft>
                          <a:spcPts val="0"/>
                        </a:spcAft>
                      </a:pPr>
                      <a:r>
                        <a:rPr lang="en-US" sz="1100" b="1" kern="150" dirty="0">
                          <a:solidFill>
                            <a:srgbClr val="F61F0E"/>
                          </a:solidFill>
                          <a:effectLst/>
                        </a:rPr>
                        <a:t>Services</a:t>
                      </a:r>
                      <a:endParaRPr lang="en-US" sz="11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11,966</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a:effectLst/>
                        </a:rPr>
                        <a:t>-9,777</a:t>
                      </a:r>
                      <a:endParaRPr lang="en-US" sz="11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a:effectLst/>
                        </a:rPr>
                        <a:t>2,189</a:t>
                      </a:r>
                      <a:endParaRPr lang="en-US" sz="1100" kern="150">
                        <a:solidFill>
                          <a:srgbClr val="000000"/>
                        </a:solidFill>
                        <a:effectLst/>
                        <a:latin typeface="Times New Roman"/>
                        <a:ea typeface="Times New Roman"/>
                      </a:endParaRPr>
                    </a:p>
                  </a:txBody>
                  <a:tcPr marL="28575" marR="28575" marT="28575" marB="28575" anchor="ctr"/>
                </a:tc>
              </a:tr>
              <a:tr h="216325">
                <a:tc>
                  <a:txBody>
                    <a:bodyPr/>
                    <a:lstStyle/>
                    <a:p>
                      <a:pPr marL="57150" marR="57150" algn="ctr" hangingPunct="0">
                        <a:lnSpc>
                          <a:spcPct val="100000"/>
                        </a:lnSpc>
                        <a:spcBef>
                          <a:spcPts val="450"/>
                        </a:spcBef>
                        <a:spcAft>
                          <a:spcPts val="0"/>
                        </a:spcAft>
                      </a:pPr>
                      <a:r>
                        <a:rPr lang="en-US" sz="1100" b="1" kern="150" dirty="0">
                          <a:solidFill>
                            <a:srgbClr val="F61F0E"/>
                          </a:solidFill>
                          <a:effectLst/>
                        </a:rPr>
                        <a:t>Income</a:t>
                      </a:r>
                      <a:endParaRPr lang="en-US" sz="11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2,844</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-8,851</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a:effectLst/>
                        </a:rPr>
                        <a:t>-6,007</a:t>
                      </a:r>
                      <a:endParaRPr lang="en-US" sz="1100" kern="150">
                        <a:solidFill>
                          <a:srgbClr val="000000"/>
                        </a:solidFill>
                        <a:effectLst/>
                        <a:latin typeface="Times New Roman"/>
                        <a:ea typeface="Times New Roman"/>
                      </a:endParaRPr>
                    </a:p>
                  </a:txBody>
                  <a:tcPr marL="28575" marR="28575" marT="28575" marB="28575" anchor="ctr"/>
                </a:tc>
              </a:tr>
              <a:tr h="377652">
                <a:tc>
                  <a:txBody>
                    <a:bodyPr/>
                    <a:lstStyle/>
                    <a:p>
                      <a:pPr marL="57150" marR="57150" algn="ctr" hangingPunct="0">
                        <a:lnSpc>
                          <a:spcPct val="100000"/>
                        </a:lnSpc>
                        <a:spcBef>
                          <a:spcPts val="450"/>
                        </a:spcBef>
                        <a:spcAft>
                          <a:spcPts val="0"/>
                        </a:spcAft>
                      </a:pPr>
                      <a:r>
                        <a:rPr lang="en-US" sz="1100" b="1" kern="150" dirty="0">
                          <a:solidFill>
                            <a:srgbClr val="F61F0E"/>
                          </a:solidFill>
                          <a:effectLst/>
                        </a:rPr>
                        <a:t>Current Transfers </a:t>
                      </a:r>
                      <a:endParaRPr lang="en-US" sz="1100" b="1" kern="150" dirty="0">
                        <a:solidFill>
                          <a:srgbClr val="F61F0E"/>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1,318</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-1,128</a:t>
                      </a:r>
                      <a:endParaRPr lang="en-US" sz="11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100" kern="150" dirty="0">
                          <a:effectLst/>
                        </a:rPr>
                        <a:t>190</a:t>
                      </a:r>
                      <a:endParaRPr lang="en-US" sz="1100" kern="150" dirty="0">
                        <a:solidFill>
                          <a:srgbClr val="000000"/>
                        </a:solidFill>
                        <a:effectLst/>
                        <a:latin typeface="Times New Roman"/>
                        <a:ea typeface="Times New Roman"/>
                      </a:endParaRPr>
                    </a:p>
                  </a:txBody>
                  <a:tcPr marL="28575" marR="28575" marT="28575" marB="28575" anchor="ctr"/>
                </a:tc>
              </a:tr>
              <a:tr h="362986">
                <a:tc>
                  <a:txBody>
                    <a:bodyPr/>
                    <a:lstStyle/>
                    <a:p>
                      <a:pPr marL="57150" marR="57150" algn="ctr" hangingPunct="0">
                        <a:lnSpc>
                          <a:spcPct val="100000"/>
                        </a:lnSpc>
                        <a:spcBef>
                          <a:spcPts val="450"/>
                        </a:spcBef>
                        <a:spcAft>
                          <a:spcPts val="0"/>
                        </a:spcAft>
                      </a:pPr>
                      <a:r>
                        <a:rPr lang="en-US" sz="1050" kern="150">
                          <a:effectLst/>
                        </a:rPr>
                        <a:t> </a:t>
                      </a:r>
                      <a:endParaRPr lang="en-US" sz="105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050" kern="150" dirty="0">
                          <a:effectLst/>
                        </a:rPr>
                        <a:t> </a:t>
                      </a:r>
                      <a:endParaRPr lang="en-US" sz="105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050" b="1" kern="150" dirty="0">
                          <a:solidFill>
                            <a:srgbClr val="FF0000"/>
                          </a:solidFill>
                          <a:effectLst/>
                        </a:rPr>
                        <a:t>Current Account Balance</a:t>
                      </a:r>
                      <a:endParaRPr lang="en-US" sz="1050" b="1" kern="150" dirty="0">
                        <a:solidFill>
                          <a:srgbClr val="FF0000"/>
                        </a:solidFill>
                        <a:effectLst/>
                        <a:latin typeface="Times New Roman"/>
                        <a:ea typeface="Times New Roman"/>
                      </a:endParaRPr>
                    </a:p>
                  </a:txBody>
                  <a:tcPr marL="28575" marR="28575" marT="28575" marB="28575" anchor="ctr"/>
                </a:tc>
                <a:tc>
                  <a:txBody>
                    <a:bodyPr/>
                    <a:lstStyle/>
                    <a:p>
                      <a:pPr marL="57150" marR="57150" algn="ctr" hangingPunct="0">
                        <a:lnSpc>
                          <a:spcPct val="100000"/>
                        </a:lnSpc>
                        <a:spcBef>
                          <a:spcPts val="450"/>
                        </a:spcBef>
                        <a:spcAft>
                          <a:spcPts val="0"/>
                        </a:spcAft>
                      </a:pPr>
                      <a:r>
                        <a:rPr lang="en-US" sz="1200" b="1" kern="150" dirty="0">
                          <a:solidFill>
                            <a:srgbClr val="FF0000"/>
                          </a:solidFill>
                          <a:effectLst/>
                        </a:rPr>
                        <a:t>-4,225</a:t>
                      </a:r>
                      <a:endParaRPr lang="en-US" sz="1200" b="1" kern="150" dirty="0">
                        <a:solidFill>
                          <a:srgbClr val="FF0000"/>
                        </a:solidFill>
                        <a:effectLst/>
                        <a:latin typeface="Times New Roman"/>
                        <a:ea typeface="Times New Roman"/>
                      </a:endParaRPr>
                    </a:p>
                  </a:txBody>
                  <a:tcPr marL="28575" marR="28575" marT="28575" marB="28575"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631954774"/>
              </p:ext>
            </p:extLst>
          </p:nvPr>
        </p:nvGraphicFramePr>
        <p:xfrm>
          <a:off x="4572000" y="2023109"/>
          <a:ext cx="4572000" cy="1800131"/>
        </p:xfrm>
        <a:graphic>
          <a:graphicData uri="http://schemas.openxmlformats.org/drawingml/2006/table">
            <a:tbl>
              <a:tblPr firstRow="1" bandRow="1">
                <a:tableStyleId>{21E4AEA4-8DFA-4A89-87EB-49C32662AFE0}</a:tableStyleId>
              </a:tblPr>
              <a:tblGrid>
                <a:gridCol w="1143000"/>
                <a:gridCol w="1143000"/>
                <a:gridCol w="1143000"/>
                <a:gridCol w="1143000"/>
              </a:tblGrid>
              <a:tr h="357413">
                <a:tc>
                  <a:txBody>
                    <a:bodyPr/>
                    <a:lstStyle/>
                    <a:p>
                      <a:pPr marL="57150" marR="57150" algn="ctr" hangingPunct="0">
                        <a:spcBef>
                          <a:spcPts val="450"/>
                        </a:spcBef>
                        <a:spcAft>
                          <a:spcPts val="0"/>
                        </a:spcAft>
                      </a:pPr>
                      <a:r>
                        <a:rPr lang="en-US" sz="1050" kern="150" dirty="0">
                          <a:effectLst/>
                          <a:latin typeface="+mn-lt"/>
                        </a:rPr>
                        <a:t>Account</a:t>
                      </a:r>
                      <a:endParaRPr lang="en-US" sz="105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450"/>
                        </a:spcAft>
                      </a:pPr>
                      <a:r>
                        <a:rPr lang="en-US" sz="1050" kern="150" dirty="0" smtClean="0">
                          <a:effectLst/>
                          <a:latin typeface="+mn-lt"/>
                        </a:rPr>
                        <a:t>Credits</a:t>
                      </a:r>
                      <a:r>
                        <a:rPr lang="en-US" sz="1050" kern="150" baseline="0" dirty="0" smtClean="0">
                          <a:effectLst/>
                          <a:latin typeface="+mn-lt"/>
                        </a:rPr>
                        <a:t> </a:t>
                      </a:r>
                      <a:r>
                        <a:rPr lang="en-US" sz="1050" kern="150" dirty="0" smtClean="0">
                          <a:effectLst/>
                          <a:latin typeface="+mn-lt"/>
                        </a:rPr>
                        <a:t>(millions </a:t>
                      </a:r>
                      <a:r>
                        <a:rPr lang="en-US" sz="1050" kern="150" dirty="0">
                          <a:effectLst/>
                          <a:latin typeface="+mn-lt"/>
                        </a:rPr>
                        <a:t>of NZ$)</a:t>
                      </a:r>
                      <a:endParaRPr lang="en-US" sz="105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450"/>
                        </a:spcAft>
                      </a:pPr>
                      <a:r>
                        <a:rPr lang="en-US" sz="1050" kern="150" dirty="0" smtClean="0">
                          <a:effectLst/>
                          <a:latin typeface="+mn-lt"/>
                        </a:rPr>
                        <a:t>Debits</a:t>
                      </a:r>
                      <a:r>
                        <a:rPr lang="en-US" sz="1050" kern="150" baseline="0" dirty="0" smtClean="0">
                          <a:effectLst/>
                          <a:latin typeface="+mn-lt"/>
                        </a:rPr>
                        <a:t> </a:t>
                      </a:r>
                      <a:r>
                        <a:rPr lang="en-US" sz="1050" kern="150" dirty="0" smtClean="0">
                          <a:effectLst/>
                          <a:latin typeface="+mn-lt"/>
                        </a:rPr>
                        <a:t>(millions </a:t>
                      </a:r>
                      <a:r>
                        <a:rPr lang="en-US" sz="1050" kern="150" dirty="0">
                          <a:effectLst/>
                          <a:latin typeface="+mn-lt"/>
                        </a:rPr>
                        <a:t>of NZ$)</a:t>
                      </a:r>
                      <a:endParaRPr lang="en-US" sz="105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450"/>
                        </a:spcAft>
                      </a:pPr>
                      <a:r>
                        <a:rPr lang="en-US" sz="1050" kern="150" dirty="0" smtClean="0">
                          <a:effectLst/>
                          <a:latin typeface="+mn-lt"/>
                        </a:rPr>
                        <a:t>Balance</a:t>
                      </a:r>
                      <a:r>
                        <a:rPr lang="en-US" sz="1050" kern="150" baseline="0" dirty="0" smtClean="0">
                          <a:effectLst/>
                          <a:latin typeface="+mn-lt"/>
                        </a:rPr>
                        <a:t> </a:t>
                      </a:r>
                      <a:r>
                        <a:rPr lang="en-US" sz="1050" kern="150" dirty="0" smtClean="0">
                          <a:effectLst/>
                          <a:latin typeface="+mn-lt"/>
                        </a:rPr>
                        <a:t>(millions </a:t>
                      </a:r>
                      <a:r>
                        <a:rPr lang="en-US" sz="1050" kern="150" dirty="0">
                          <a:effectLst/>
                          <a:latin typeface="+mn-lt"/>
                        </a:rPr>
                        <a:t>of NZ$)</a:t>
                      </a:r>
                      <a:endParaRPr lang="en-US" sz="1050" kern="150" dirty="0">
                        <a:solidFill>
                          <a:srgbClr val="000000"/>
                        </a:solidFill>
                        <a:effectLst/>
                        <a:latin typeface="+mn-lt"/>
                        <a:ea typeface="Times New Roman"/>
                      </a:endParaRPr>
                    </a:p>
                  </a:txBody>
                  <a:tcPr marL="28575" marR="28575" marT="28575" marB="28575" anchor="ctr"/>
                </a:tc>
              </a:tr>
              <a:tr h="284514">
                <a:tc>
                  <a:txBody>
                    <a:bodyPr/>
                    <a:lstStyle/>
                    <a:p>
                      <a:pPr marL="57150" marR="57150" algn="ctr" hangingPunct="0">
                        <a:spcBef>
                          <a:spcPts val="450"/>
                        </a:spcBef>
                        <a:spcAft>
                          <a:spcPts val="0"/>
                        </a:spcAft>
                      </a:pPr>
                      <a:r>
                        <a:rPr lang="en-US" sz="1000" b="1" kern="150">
                          <a:solidFill>
                            <a:srgbClr val="0000CC"/>
                          </a:solidFill>
                          <a:effectLst/>
                          <a:latin typeface="+mn-lt"/>
                        </a:rPr>
                        <a:t>Direct Investment</a:t>
                      </a:r>
                      <a:endParaRPr lang="en-US" sz="1000" b="1" kern="150">
                        <a:solidFill>
                          <a:srgbClr val="0000CC"/>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dirty="0">
                          <a:effectLst/>
                          <a:latin typeface="+mn-lt"/>
                        </a:rPr>
                        <a:t>3,895</a:t>
                      </a:r>
                      <a:endParaRPr lang="en-US" sz="110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a:effectLst/>
                          <a:latin typeface="+mn-lt"/>
                        </a:rPr>
                        <a:t>-1,293</a:t>
                      </a:r>
                      <a:endParaRPr lang="en-US" sz="1100" kern="15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dirty="0">
                          <a:effectLst/>
                          <a:latin typeface="+mn-lt"/>
                        </a:rPr>
                        <a:t>2,602</a:t>
                      </a:r>
                      <a:endParaRPr lang="en-US" sz="1100" kern="150" dirty="0">
                        <a:solidFill>
                          <a:srgbClr val="000000"/>
                        </a:solidFill>
                        <a:effectLst/>
                        <a:latin typeface="+mn-lt"/>
                        <a:ea typeface="Times New Roman"/>
                      </a:endParaRPr>
                    </a:p>
                  </a:txBody>
                  <a:tcPr marL="28575" marR="28575" marT="28575" marB="28575" anchor="ctr"/>
                </a:tc>
              </a:tr>
              <a:tr h="293123">
                <a:tc>
                  <a:txBody>
                    <a:bodyPr/>
                    <a:lstStyle/>
                    <a:p>
                      <a:pPr marL="57150" marR="57150" algn="ctr" hangingPunct="0">
                        <a:spcBef>
                          <a:spcPts val="450"/>
                        </a:spcBef>
                        <a:spcAft>
                          <a:spcPts val="0"/>
                        </a:spcAft>
                      </a:pPr>
                      <a:r>
                        <a:rPr lang="en-US" sz="800" b="1" kern="150" dirty="0">
                          <a:solidFill>
                            <a:srgbClr val="0000CC"/>
                          </a:solidFill>
                          <a:effectLst/>
                          <a:latin typeface="+mn-lt"/>
                        </a:rPr>
                        <a:t>Portfolio Investment</a:t>
                      </a:r>
                      <a:endParaRPr lang="en-US" sz="800" b="1" kern="150" dirty="0">
                        <a:solidFill>
                          <a:srgbClr val="0000CC"/>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a:effectLst/>
                          <a:latin typeface="+mn-lt"/>
                        </a:rPr>
                        <a:t>3,920</a:t>
                      </a:r>
                      <a:endParaRPr lang="en-US" sz="1100" kern="15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a:effectLst/>
                          <a:latin typeface="+mn-lt"/>
                        </a:rPr>
                        <a:t>-6,947</a:t>
                      </a:r>
                      <a:endParaRPr lang="en-US" sz="1100" kern="15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a:effectLst/>
                          <a:latin typeface="+mn-lt"/>
                        </a:rPr>
                        <a:t>-3,027</a:t>
                      </a:r>
                      <a:endParaRPr lang="en-US" sz="1100" kern="150">
                        <a:solidFill>
                          <a:srgbClr val="000000"/>
                        </a:solidFill>
                        <a:effectLst/>
                        <a:latin typeface="+mn-lt"/>
                        <a:ea typeface="Times New Roman"/>
                      </a:endParaRPr>
                    </a:p>
                  </a:txBody>
                  <a:tcPr marL="28575" marR="28575" marT="28575" marB="28575" anchor="ctr"/>
                </a:tc>
              </a:tr>
              <a:tr h="243324">
                <a:tc>
                  <a:txBody>
                    <a:bodyPr/>
                    <a:lstStyle/>
                    <a:p>
                      <a:pPr marL="57150" marR="57150" algn="ctr" hangingPunct="0">
                        <a:spcBef>
                          <a:spcPts val="450"/>
                        </a:spcBef>
                        <a:spcAft>
                          <a:spcPts val="0"/>
                        </a:spcAft>
                      </a:pPr>
                      <a:r>
                        <a:rPr lang="en-US" sz="900" b="1" kern="150" dirty="0">
                          <a:solidFill>
                            <a:srgbClr val="0000CC"/>
                          </a:solidFill>
                          <a:effectLst/>
                          <a:latin typeface="+mn-lt"/>
                        </a:rPr>
                        <a:t>Other Investments</a:t>
                      </a:r>
                      <a:endParaRPr lang="en-US" sz="900" b="1" kern="150" dirty="0">
                        <a:solidFill>
                          <a:srgbClr val="0000CC"/>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dirty="0">
                          <a:effectLst/>
                          <a:latin typeface="+mn-lt"/>
                        </a:rPr>
                        <a:t>1,272</a:t>
                      </a:r>
                      <a:endParaRPr lang="en-US" sz="110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a:effectLst/>
                          <a:latin typeface="+mn-lt"/>
                        </a:rPr>
                        <a:t>289</a:t>
                      </a:r>
                      <a:endParaRPr lang="en-US" sz="1100" kern="15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a:effectLst/>
                          <a:latin typeface="+mn-lt"/>
                        </a:rPr>
                        <a:t>1,561</a:t>
                      </a:r>
                      <a:endParaRPr lang="en-US" sz="1100" kern="150">
                        <a:solidFill>
                          <a:srgbClr val="000000"/>
                        </a:solidFill>
                        <a:effectLst/>
                        <a:latin typeface="+mn-lt"/>
                        <a:ea typeface="Times New Roman"/>
                      </a:endParaRPr>
                    </a:p>
                  </a:txBody>
                  <a:tcPr marL="28575" marR="28575" marT="28575" marB="28575" anchor="ctr"/>
                </a:tc>
              </a:tr>
              <a:tr h="213004">
                <a:tc>
                  <a:txBody>
                    <a:bodyPr/>
                    <a:lstStyle/>
                    <a:p>
                      <a:pPr marL="57150" marR="57150" algn="ctr" hangingPunct="0">
                        <a:spcBef>
                          <a:spcPts val="450"/>
                        </a:spcBef>
                        <a:spcAft>
                          <a:spcPts val="0"/>
                        </a:spcAft>
                      </a:pPr>
                      <a:r>
                        <a:rPr lang="en-US" sz="1000" b="1" kern="150" dirty="0" smtClean="0">
                          <a:solidFill>
                            <a:srgbClr val="0000CC"/>
                          </a:solidFill>
                          <a:effectLst/>
                          <a:latin typeface="+mn-lt"/>
                          <a:ea typeface="Times New Roman"/>
                        </a:rPr>
                        <a:t>Capital transfers</a:t>
                      </a:r>
                      <a:endParaRPr lang="en-US" sz="1000" b="1" kern="150" dirty="0">
                        <a:solidFill>
                          <a:srgbClr val="0000CC"/>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dirty="0" smtClean="0">
                          <a:solidFill>
                            <a:srgbClr val="000000"/>
                          </a:solidFill>
                          <a:effectLst/>
                          <a:latin typeface="+mn-lt"/>
                          <a:ea typeface="Times New Roman"/>
                        </a:rPr>
                        <a:t>1,576</a:t>
                      </a:r>
                      <a:endParaRPr lang="en-US" sz="110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dirty="0" smtClean="0">
                          <a:solidFill>
                            <a:srgbClr val="000000"/>
                          </a:solidFill>
                          <a:effectLst/>
                          <a:latin typeface="+mn-lt"/>
                          <a:ea typeface="Times New Roman"/>
                        </a:rPr>
                        <a:t>-814</a:t>
                      </a:r>
                      <a:endParaRPr lang="en-US" sz="110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100" kern="150" dirty="0" smtClean="0">
                          <a:solidFill>
                            <a:srgbClr val="000000"/>
                          </a:solidFill>
                          <a:effectLst/>
                          <a:latin typeface="+mn-lt"/>
                          <a:ea typeface="Times New Roman"/>
                        </a:rPr>
                        <a:t>762</a:t>
                      </a:r>
                      <a:endParaRPr lang="en-US" sz="1100" kern="150" dirty="0">
                        <a:solidFill>
                          <a:srgbClr val="000000"/>
                        </a:solidFill>
                        <a:effectLst/>
                        <a:latin typeface="+mn-lt"/>
                        <a:ea typeface="Times New Roman"/>
                      </a:endParaRPr>
                    </a:p>
                  </a:txBody>
                  <a:tcPr marL="28575" marR="28575" marT="28575" marB="28575" anchor="ctr"/>
                </a:tc>
              </a:tr>
              <a:tr h="357413">
                <a:tc>
                  <a:txBody>
                    <a:bodyPr/>
                    <a:lstStyle/>
                    <a:p>
                      <a:pPr marL="57150" marR="57150" algn="ctr" hangingPunct="0">
                        <a:lnSpc>
                          <a:spcPct val="115000"/>
                        </a:lnSpc>
                        <a:spcBef>
                          <a:spcPts val="450"/>
                        </a:spcBef>
                        <a:spcAft>
                          <a:spcPts val="0"/>
                        </a:spcAft>
                      </a:pPr>
                      <a:r>
                        <a:rPr lang="en-US" sz="1100" kern="150" dirty="0">
                          <a:effectLst/>
                          <a:latin typeface="+mn-lt"/>
                        </a:rPr>
                        <a:t> </a:t>
                      </a:r>
                      <a:endParaRPr lang="en-US" sz="110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lnSpc>
                          <a:spcPct val="115000"/>
                        </a:lnSpc>
                        <a:spcBef>
                          <a:spcPts val="450"/>
                        </a:spcBef>
                        <a:spcAft>
                          <a:spcPts val="0"/>
                        </a:spcAft>
                      </a:pPr>
                      <a:r>
                        <a:rPr lang="en-US" sz="1100" kern="150" dirty="0">
                          <a:effectLst/>
                          <a:latin typeface="+mn-lt"/>
                        </a:rPr>
                        <a:t> </a:t>
                      </a:r>
                      <a:endParaRPr lang="en-US" sz="1100" kern="150" dirty="0">
                        <a:solidFill>
                          <a:srgbClr val="000000"/>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050" b="1" kern="150" dirty="0">
                          <a:solidFill>
                            <a:srgbClr val="0000CC"/>
                          </a:solidFill>
                          <a:effectLst/>
                          <a:latin typeface="+mn-lt"/>
                        </a:rPr>
                        <a:t>Financial Account Balance</a:t>
                      </a:r>
                      <a:endParaRPr lang="en-US" sz="1050" b="1" kern="150" dirty="0">
                        <a:solidFill>
                          <a:srgbClr val="0000CC"/>
                        </a:solidFill>
                        <a:effectLst/>
                        <a:latin typeface="+mn-lt"/>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b="1" kern="150" dirty="0" smtClean="0">
                          <a:solidFill>
                            <a:srgbClr val="0000CC"/>
                          </a:solidFill>
                          <a:effectLst/>
                          <a:latin typeface="+mn-lt"/>
                        </a:rPr>
                        <a:t>1,898</a:t>
                      </a:r>
                      <a:endParaRPr lang="en-US" sz="1200" b="1" kern="150" dirty="0">
                        <a:solidFill>
                          <a:srgbClr val="0000CC"/>
                        </a:solidFill>
                        <a:effectLst/>
                        <a:latin typeface="+mn-lt"/>
                        <a:ea typeface="Times New Roman"/>
                      </a:endParaRPr>
                    </a:p>
                  </a:txBody>
                  <a:tcPr marL="28575" marR="28575" marT="28575" marB="28575" anchor="ctr"/>
                </a:tc>
              </a:tr>
            </a:tbl>
          </a:graphicData>
        </a:graphic>
      </p:graphicFrame>
      <p:sp>
        <p:nvSpPr>
          <p:cNvPr id="3" name="Left Brace 2"/>
          <p:cNvSpPr/>
          <p:nvPr/>
        </p:nvSpPr>
        <p:spPr>
          <a:xfrm rot="16200000">
            <a:off x="5391150" y="704850"/>
            <a:ext cx="304799" cy="6438900"/>
          </a:xfrm>
          <a:prstGeom prst="leftBrace">
            <a:avLst>
              <a:gd name="adj1" fmla="val 8333"/>
              <a:gd name="adj2" fmla="val 25891"/>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 name="Rectangle 7"/>
          <p:cNvSpPr/>
          <p:nvPr/>
        </p:nvSpPr>
        <p:spPr>
          <a:xfrm>
            <a:off x="-1" y="4381500"/>
            <a:ext cx="9133367" cy="1384995"/>
          </a:xfrm>
          <a:prstGeom prst="rect">
            <a:avLst/>
          </a:prstGeom>
        </p:spPr>
        <p:txBody>
          <a:bodyPr wrap="square">
            <a:spAutoFit/>
          </a:bodyPr>
          <a:lstStyle/>
          <a:p>
            <a:pPr marL="171450" indent="-171450" hangingPunct="0">
              <a:buFont typeface="Arial" pitchFamily="34" charset="0"/>
              <a:buChar char="•"/>
            </a:pPr>
            <a:r>
              <a:rPr lang="en-US" sz="1400" dirty="0" smtClean="0"/>
              <a:t>A </a:t>
            </a:r>
            <a:r>
              <a:rPr lang="en-US" sz="1400" dirty="0"/>
              <a:t>net deficit in the </a:t>
            </a:r>
            <a:r>
              <a:rPr lang="en-US" sz="1400" dirty="0" smtClean="0"/>
              <a:t>current and financial </a:t>
            </a:r>
            <a:r>
              <a:rPr lang="en-US" sz="1400" dirty="0"/>
              <a:t>accounts </a:t>
            </a:r>
            <a:r>
              <a:rPr lang="en-US" sz="1400" dirty="0" smtClean="0"/>
              <a:t>(as in the case of New Zealand) actually</a:t>
            </a:r>
            <a:r>
              <a:rPr lang="en-US" sz="1400" i="1" dirty="0" smtClean="0"/>
              <a:t> </a:t>
            </a:r>
            <a:r>
              <a:rPr lang="en-US" sz="1400" dirty="0"/>
              <a:t>results in an </a:t>
            </a:r>
            <a:r>
              <a:rPr lang="en-US" sz="1400" i="1" dirty="0"/>
              <a:t>inflow </a:t>
            </a:r>
            <a:r>
              <a:rPr lang="en-US" sz="1400" dirty="0"/>
              <a:t>(thus, a positive sign)</a:t>
            </a:r>
            <a:r>
              <a:rPr lang="en-US" sz="1400" i="1" dirty="0"/>
              <a:t> </a:t>
            </a:r>
            <a:r>
              <a:rPr lang="en-US" sz="1400" dirty="0"/>
              <a:t>in the official reserves account, since the deficit country must </a:t>
            </a:r>
            <a:r>
              <a:rPr lang="en-US" sz="1400" i="1" dirty="0"/>
              <a:t>sell</a:t>
            </a:r>
            <a:r>
              <a:rPr lang="en-US" sz="1400" dirty="0"/>
              <a:t> its reserves of foreign currency to make up for the net </a:t>
            </a:r>
            <a:r>
              <a:rPr lang="en-US" sz="1400" dirty="0" smtClean="0"/>
              <a:t>deficit.</a:t>
            </a:r>
          </a:p>
          <a:p>
            <a:pPr marL="171450" indent="-171450" hangingPunct="0">
              <a:buFont typeface="Arial" pitchFamily="34" charset="0"/>
              <a:buChar char="•"/>
            </a:pPr>
            <a:r>
              <a:rPr lang="en-US" sz="1400" dirty="0" smtClean="0"/>
              <a:t>If </a:t>
            </a:r>
            <a:r>
              <a:rPr lang="en-US" sz="1400" dirty="0"/>
              <a:t>a country has a net balance of payment </a:t>
            </a:r>
            <a:r>
              <a:rPr lang="en-US" sz="1400" i="1" dirty="0"/>
              <a:t>surplus, </a:t>
            </a:r>
            <a:r>
              <a:rPr lang="en-US" sz="1400" dirty="0"/>
              <a:t>then the change in the foreign exchange reserves is recorded as a </a:t>
            </a:r>
            <a:r>
              <a:rPr lang="en-US" sz="1400" i="1" dirty="0"/>
              <a:t>negative</a:t>
            </a:r>
            <a:r>
              <a:rPr lang="en-US" sz="1400" dirty="0"/>
              <a:t> since the country's ownership of assets denominated in foreign currencies actually increases each year its current an capital accounts added together are positive. </a:t>
            </a:r>
          </a:p>
        </p:txBody>
      </p:sp>
      <p:sp>
        <p:nvSpPr>
          <p:cNvPr id="9" name="TextBox 8"/>
          <p:cNvSpPr txBox="1"/>
          <p:nvPr/>
        </p:nvSpPr>
        <p:spPr>
          <a:xfrm>
            <a:off x="0" y="4076700"/>
            <a:ext cx="9133366" cy="323165"/>
          </a:xfrm>
          <a:prstGeom prst="rect">
            <a:avLst/>
          </a:prstGeom>
          <a:solidFill>
            <a:schemeClr val="accent2">
              <a:lumMod val="20000"/>
              <a:lumOff val="80000"/>
            </a:schemeClr>
          </a:solidFill>
        </p:spPr>
        <p:txBody>
          <a:bodyPr wrap="square" rtlCol="0">
            <a:spAutoFit/>
          </a:bodyPr>
          <a:lstStyle/>
          <a:p>
            <a:pPr algn="ctr"/>
            <a:r>
              <a:rPr lang="en-US" b="1" dirty="0" smtClean="0"/>
              <a:t>The change in NZ’s official reserves = </a:t>
            </a:r>
            <a:r>
              <a:rPr lang="en-US" b="1" dirty="0" smtClean="0">
                <a:solidFill>
                  <a:srgbClr val="00B050"/>
                </a:solidFill>
              </a:rPr>
              <a:t>+$2,327 </a:t>
            </a:r>
            <a:r>
              <a:rPr lang="en-US" dirty="0" smtClean="0">
                <a:solidFill>
                  <a:srgbClr val="00B050"/>
                </a:solidFill>
              </a:rPr>
              <a:t>(this is the amount that will end up in foreign central banks </a:t>
            </a:r>
            <a:endParaRPr lang="en-US" dirty="0">
              <a:solidFill>
                <a:srgbClr val="00B050"/>
              </a:solidFill>
            </a:endParaRPr>
          </a:p>
        </p:txBody>
      </p:sp>
      <p:sp>
        <p:nvSpPr>
          <p:cNvPr id="10" name="TextBox 9"/>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Financial Account</a:t>
            </a:r>
            <a:endParaRPr lang="en-US" sz="1400" i="1" dirty="0">
              <a:latin typeface="Lucida Sans - 18"/>
            </a:endParaRPr>
          </a:p>
        </p:txBody>
      </p:sp>
    </p:spTree>
    <p:extLst>
      <p:ext uri="{BB962C8B-B14F-4D97-AF65-F5344CB8AC3E}">
        <p14:creationId xmlns:p14="http://schemas.microsoft.com/office/powerpoint/2010/main" val="42430816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p:cNvPicPr/>
          <p:nvPr/>
        </p:nvPicPr>
        <p:blipFill>
          <a:blip r:embed="rId2"/>
          <a:stretch>
            <a:fillRect/>
          </a:stretch>
        </p:blipFill>
        <p:spPr>
          <a:xfrm>
            <a:off x="3733800" y="1439608"/>
            <a:ext cx="5156641" cy="3590329"/>
          </a:xfrm>
          <a:prstGeom prst="rect">
            <a:avLst/>
          </a:prstGeom>
          <a:solidFill>
            <a:srgbClr val="FFFFFF"/>
          </a:solidFill>
          <a:ln>
            <a:noFill/>
            <a:prstDash/>
          </a:ln>
        </p:spPr>
      </p:pic>
      <p:sp>
        <p:nvSpPr>
          <p:cNvPr id="5" name="TextBox 4"/>
          <p:cNvSpPr txBox="1"/>
          <p:nvPr/>
        </p:nvSpPr>
        <p:spPr>
          <a:xfrm>
            <a:off x="0" y="674787"/>
            <a:ext cx="9144000" cy="1015663"/>
          </a:xfrm>
          <a:prstGeom prst="rect">
            <a:avLst/>
          </a:prstGeom>
          <a:noFill/>
        </p:spPr>
        <p:txBody>
          <a:bodyPr wrap="square" rtlCol="0">
            <a:spAutoFit/>
          </a:bodyPr>
          <a:lstStyle/>
          <a:p>
            <a:r>
              <a:rPr lang="en-US" sz="2400" dirty="0" smtClean="0">
                <a:solidFill>
                  <a:srgbClr val="FF0000"/>
                </a:solidFill>
              </a:rPr>
              <a:t>The Balance of Payments</a:t>
            </a:r>
          </a:p>
          <a:p>
            <a:r>
              <a:rPr lang="en-US" sz="1800" dirty="0" smtClean="0"/>
              <a:t>The graphic below provides a summary of the inflows and outflows in a nation’s balance of payments. </a:t>
            </a:r>
          </a:p>
        </p:txBody>
      </p:sp>
      <p:sp>
        <p:nvSpPr>
          <p:cNvPr id="2" name="Rectangle 1"/>
          <p:cNvSpPr/>
          <p:nvPr/>
        </p:nvSpPr>
        <p:spPr>
          <a:xfrm>
            <a:off x="0" y="1714500"/>
            <a:ext cx="3581400" cy="3231654"/>
          </a:xfrm>
          <a:prstGeom prst="rect">
            <a:avLst/>
          </a:prstGeom>
        </p:spPr>
        <p:txBody>
          <a:bodyPr wrap="square">
            <a:spAutoFit/>
          </a:bodyPr>
          <a:lstStyle/>
          <a:p>
            <a:pPr marL="285750" indent="-285750">
              <a:buFont typeface="Arial" pitchFamily="34" charset="0"/>
              <a:buChar char="•"/>
            </a:pPr>
            <a:r>
              <a:rPr lang="en-US" sz="1800" dirty="0"/>
              <a:t>The </a:t>
            </a:r>
            <a:r>
              <a:rPr lang="en-US" sz="1800" b="1" dirty="0">
                <a:solidFill>
                  <a:srgbClr val="00B050"/>
                </a:solidFill>
              </a:rPr>
              <a:t>green arrows </a:t>
            </a:r>
            <a:r>
              <a:rPr lang="en-US" sz="1800" dirty="0"/>
              <a:t>indicate money flowing into the country. </a:t>
            </a:r>
            <a:endParaRPr lang="en-US" sz="1800" dirty="0" smtClean="0"/>
          </a:p>
          <a:p>
            <a:pPr marL="285750" indent="-285750">
              <a:buFont typeface="Arial" pitchFamily="34" charset="0"/>
              <a:buChar char="•"/>
            </a:pPr>
            <a:r>
              <a:rPr lang="en-US" sz="1800" dirty="0" smtClean="0"/>
              <a:t>The </a:t>
            </a:r>
            <a:r>
              <a:rPr lang="en-US" sz="1800" dirty="0">
                <a:solidFill>
                  <a:srgbClr val="FF0000"/>
                </a:solidFill>
              </a:rPr>
              <a:t>red arrows </a:t>
            </a:r>
            <a:r>
              <a:rPr lang="en-US" sz="1800" dirty="0"/>
              <a:t>indicate money flowing out of the country. The total balance of payments must always be equal to ZERO</a:t>
            </a:r>
            <a:r>
              <a:rPr lang="en-US" sz="1800" dirty="0" smtClean="0"/>
              <a:t>.</a:t>
            </a:r>
          </a:p>
          <a:p>
            <a:pPr marL="662163" lvl="1" indent="-285750">
              <a:buFont typeface="Wingdings" pitchFamily="2" charset="2"/>
              <a:buChar char="Ø"/>
            </a:pPr>
            <a:r>
              <a:rPr lang="en-US" sz="1600" dirty="0" smtClean="0"/>
              <a:t>A current account deficit will be offset by a financial account surplus</a:t>
            </a:r>
          </a:p>
          <a:p>
            <a:pPr marL="662163" lvl="1" indent="-285750">
              <a:buFont typeface="Wingdings" pitchFamily="2" charset="2"/>
              <a:buChar char="Ø"/>
            </a:pPr>
            <a:r>
              <a:rPr lang="en-US" sz="1600" dirty="0" smtClean="0"/>
              <a:t>A current account surplus will be offset by a financial account deficit</a:t>
            </a:r>
            <a:endParaRPr lang="en-US" sz="1600" dirty="0"/>
          </a:p>
        </p:txBody>
      </p:sp>
      <p:sp>
        <p:nvSpPr>
          <p:cNvPr id="4" name="TextBox 3"/>
          <p:cNvSpPr txBox="1"/>
          <p:nvPr/>
        </p:nvSpPr>
        <p:spPr>
          <a:xfrm>
            <a:off x="0" y="5067300"/>
            <a:ext cx="9144000" cy="646331"/>
          </a:xfrm>
          <a:prstGeom prst="rect">
            <a:avLst/>
          </a:prstGeom>
          <a:noFill/>
        </p:spPr>
        <p:txBody>
          <a:bodyPr wrap="square" rtlCol="0">
            <a:spAutoFit/>
          </a:bodyPr>
          <a:lstStyle/>
          <a:p>
            <a:pPr algn="ctr"/>
            <a:r>
              <a:rPr lang="en-US" sz="1800" i="1" dirty="0" smtClean="0">
                <a:solidFill>
                  <a:srgbClr val="FF0000"/>
                </a:solidFill>
              </a:rPr>
              <a:t>The sum of all the accounts in the Balance of Payments will equal ZERO: Current account + Financial Account + change in the official reserves</a:t>
            </a:r>
            <a:endParaRPr lang="en-US" sz="1800" i="1" dirty="0">
              <a:solidFill>
                <a:srgbClr val="FF0000"/>
              </a:solidFill>
            </a:endParaRPr>
          </a:p>
        </p:txBody>
      </p:sp>
      <p:sp>
        <p:nvSpPr>
          <p:cNvPr id="6" name="TextBox 5"/>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Balance of Payments</a:t>
            </a:r>
            <a:endParaRPr lang="en-US" sz="1400" i="1" dirty="0">
              <a:latin typeface="Lucida Sans - 18"/>
            </a:endParaRPr>
          </a:p>
        </p:txBody>
      </p:sp>
    </p:spTree>
    <p:extLst>
      <p:ext uri="{BB962C8B-B14F-4D97-AF65-F5344CB8AC3E}">
        <p14:creationId xmlns:p14="http://schemas.microsoft.com/office/powerpoint/2010/main" val="16722842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74787"/>
            <a:ext cx="9144000" cy="1015663"/>
          </a:xfrm>
          <a:prstGeom prst="rect">
            <a:avLst/>
          </a:prstGeom>
          <a:noFill/>
        </p:spPr>
        <p:txBody>
          <a:bodyPr wrap="square" rtlCol="0">
            <a:spAutoFit/>
          </a:bodyPr>
          <a:lstStyle/>
          <a:p>
            <a:r>
              <a:rPr lang="en-US" sz="2400" dirty="0" smtClean="0">
                <a:solidFill>
                  <a:srgbClr val="FF0000"/>
                </a:solidFill>
              </a:rPr>
              <a:t>Balance of Payments Practice</a:t>
            </a:r>
          </a:p>
          <a:p>
            <a:r>
              <a:rPr lang="en-US" sz="1800" dirty="0" smtClean="0"/>
              <a:t>Given a set of data, you should be able to calculate the Balance of Payments for a nation. Study the table below and answer the questions that follow.</a:t>
            </a:r>
          </a:p>
        </p:txBody>
      </p:sp>
      <p:sp>
        <p:nvSpPr>
          <p:cNvPr id="7" name="Rectangle 1"/>
          <p:cNvSpPr>
            <a:spLocks noChangeArrowheads="1"/>
          </p:cNvSpPr>
          <p:nvPr/>
        </p:nvSpPr>
        <p:spPr bwMode="auto">
          <a:xfrm>
            <a:off x="2819400" y="1697891"/>
            <a:ext cx="62484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lang="en-US" sz="1600" b="1" dirty="0" smtClean="0">
                <a:solidFill>
                  <a:srgbClr val="0000CC"/>
                </a:solidFill>
                <a:latin typeface="Arial" pitchFamily="34" charset="0"/>
                <a:cs typeface="Arial" pitchFamily="34" charset="0"/>
              </a:rPr>
              <a:t>Using the data in the table: </a:t>
            </a:r>
            <a:endParaRPr lang="en-US" sz="1600" b="1" dirty="0">
              <a:solidFill>
                <a:srgbClr val="0000CC"/>
              </a:solidFill>
              <a:latin typeface="Arial" pitchFamily="34"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Calculate the country's current, financial and capital account balances:</a:t>
            </a:r>
          </a:p>
          <a:p>
            <a:pPr marL="719313" lvl="1" indent="-342900" defTabSz="914400" fontAlgn="base">
              <a:spcBef>
                <a:spcPct val="0"/>
              </a:spcBef>
              <a:spcAft>
                <a:spcPct val="0"/>
              </a:spcAft>
              <a:buFont typeface="+mj-lt"/>
              <a:buAutoNum type="alphaLcPeriod"/>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Current account = ___</a:t>
            </a:r>
          </a:p>
          <a:p>
            <a:pPr marL="719313" lvl="1" indent="-342900" defTabSz="914400" fontAlgn="base">
              <a:spcBef>
                <a:spcPct val="0"/>
              </a:spcBef>
              <a:spcAft>
                <a:spcPct val="0"/>
              </a:spcAft>
              <a:buFont typeface="+mj-lt"/>
              <a:buAutoNum type="alphaLcPeriod"/>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Financial account = ____</a:t>
            </a:r>
          </a:p>
          <a:p>
            <a:pPr marL="719313" lvl="1" indent="-342900" defTabSz="914400" fontAlgn="base">
              <a:spcBef>
                <a:spcPct val="0"/>
              </a:spcBef>
              <a:spcAft>
                <a:spcPct val="0"/>
              </a:spcAft>
              <a:buFont typeface="+mj-lt"/>
              <a:buAutoNum type="alphaLcPeriod"/>
            </a:pPr>
            <a:r>
              <a:rPr lang="en-US" sz="1600" dirty="0" smtClean="0">
                <a:solidFill>
                  <a:srgbClr val="000000"/>
                </a:solidFill>
                <a:latin typeface="Arial" pitchFamily="34" charset="0"/>
                <a:cs typeface="Arial" pitchFamily="34" charset="0"/>
              </a:rPr>
              <a:t>Capital account = ____</a:t>
            </a:r>
            <a:endParaRPr lang="en-US" sz="1600" dirty="0">
              <a:latin typeface="Arial" pitchFamily="34" charset="0"/>
              <a:cs typeface="Arial" pitchFamily="34" charset="0"/>
            </a:endParaRPr>
          </a:p>
          <a:p>
            <a:pPr marL="719313" lvl="1" indent="-342900" defTabSz="914400" fontAlgn="base">
              <a:spcBef>
                <a:spcPct val="0"/>
              </a:spcBef>
              <a:spcAft>
                <a:spcPct val="0"/>
              </a:spcAft>
              <a:buFont typeface="+mj-lt"/>
              <a:buAutoNum type="alphaLcPeriod"/>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Change</a:t>
            </a:r>
            <a:r>
              <a:rPr kumimoji="0" lang="en-US" sz="1600" b="0" i="0" u="none" strike="noStrike" cap="none" normalizeH="0" dirty="0" smtClean="0">
                <a:ln>
                  <a:noFill/>
                </a:ln>
                <a:solidFill>
                  <a:srgbClr val="000000"/>
                </a:solidFill>
                <a:effectLst/>
                <a:latin typeface="Arial" pitchFamily="34" charset="0"/>
                <a:ea typeface="Times New Roman" pitchFamily="18" charset="0"/>
                <a:cs typeface="Arial" pitchFamily="34" charset="0"/>
              </a:rPr>
              <a:t> in </a:t>
            </a: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Reserve assets = ____</a:t>
            </a:r>
            <a:endParaRPr lang="en-US" sz="1600" dirty="0">
              <a:latin typeface="Arial" pitchFamily="34" charset="0"/>
              <a:cs typeface="Arial" pitchFamily="34" charset="0"/>
            </a:endParaRPr>
          </a:p>
          <a:p>
            <a:pPr marL="719313" lvl="1" indent="-342900" defTabSz="914400" fontAlgn="base">
              <a:spcBef>
                <a:spcPct val="0"/>
              </a:spcBef>
              <a:spcAft>
                <a:spcPct val="0"/>
              </a:spcAft>
              <a:buFont typeface="+mj-lt"/>
              <a:buAutoNum type="alphaLcPeriod"/>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Balance of Payments = ____</a:t>
            </a:r>
            <a:endParaRPr lang="en-US" sz="1600" dirty="0">
              <a:latin typeface="Arial" pitchFamily="34" charset="0"/>
              <a:cs typeface="Arial" pitchFamily="34" charset="0"/>
            </a:endParaRPr>
          </a:p>
          <a:p>
            <a:pPr marL="342900" indent="-342900" defTabSz="914400" fontAlgn="base">
              <a:spcBef>
                <a:spcPct val="0"/>
              </a:spcBef>
              <a:spcAft>
                <a:spcPct val="0"/>
              </a:spcAft>
              <a:buFont typeface="+mj-lt"/>
              <a:buAutoNum type="arabicPeriod"/>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Does the country have a trade deficit or surplus. Interpret the meaning of the current account balance for the nation's households and firms.</a:t>
            </a:r>
            <a:endParaRPr lang="en-US" sz="1600" dirty="0">
              <a:latin typeface="Arial" pitchFamily="34" charset="0"/>
              <a:cs typeface="Arial" pitchFamily="34" charset="0"/>
            </a:endParaRPr>
          </a:p>
          <a:p>
            <a:pPr marL="342900" indent="-342900" defTabSz="914400" fontAlgn="base">
              <a:spcBef>
                <a:spcPct val="0"/>
              </a:spcBef>
              <a:spcAft>
                <a:spcPct val="0"/>
              </a:spcAft>
              <a:buFont typeface="+mj-lt"/>
              <a:buAutoNum type="arabicPeriod"/>
            </a:pPr>
            <a:r>
              <a:rPr kumimoji="0" lang="en-US" sz="1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Describe how you determined the change in reserve assets and explain why this number is either negative or positive.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89126342"/>
              </p:ext>
            </p:extLst>
          </p:nvPr>
        </p:nvGraphicFramePr>
        <p:xfrm>
          <a:off x="0" y="1690450"/>
          <a:ext cx="2743200" cy="4034790"/>
        </p:xfrm>
        <a:graphic>
          <a:graphicData uri="http://schemas.openxmlformats.org/drawingml/2006/table">
            <a:tbl>
              <a:tblPr firstRow="1" bandRow="1">
                <a:tableStyleId>{5C22544A-7EE6-4342-B048-85BDC9FD1C3A}</a:tableStyleId>
              </a:tblPr>
              <a:tblGrid>
                <a:gridCol w="1371600"/>
                <a:gridCol w="1371600"/>
              </a:tblGrid>
              <a:tr h="228114">
                <a:tc>
                  <a:txBody>
                    <a:bodyPr/>
                    <a:lstStyle/>
                    <a:p>
                      <a:pPr marL="57150" marR="57150" algn="ctr" hangingPunct="0">
                        <a:spcBef>
                          <a:spcPts val="450"/>
                        </a:spcBef>
                        <a:spcAft>
                          <a:spcPts val="0"/>
                        </a:spcAft>
                      </a:pPr>
                      <a:r>
                        <a:rPr lang="en-US" sz="1200" kern="150" dirty="0">
                          <a:effectLst/>
                        </a:rPr>
                        <a:t>Category</a:t>
                      </a:r>
                      <a:endParaRPr lang="en-US" sz="12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Balance (billions of $)</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Imports of goods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550</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Import of services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400</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Export of goods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380</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Export of services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dirty="0">
                          <a:effectLst/>
                        </a:rPr>
                        <a:t>550</a:t>
                      </a:r>
                      <a:endParaRPr lang="en-US" sz="1200" kern="150" dirty="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Income</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-130</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Current transfers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70</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Direct investment</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40</a:t>
                      </a:r>
                      <a:endParaRPr lang="en-US" sz="1200" kern="150">
                        <a:solidFill>
                          <a:srgbClr val="000000"/>
                        </a:solidFill>
                        <a:effectLst/>
                        <a:latin typeface="Times New Roman"/>
                        <a:ea typeface="Times New Roman"/>
                      </a:endParaRPr>
                    </a:p>
                  </a:txBody>
                  <a:tcPr marL="28575" marR="28575" marT="28575" marB="28575" anchor="ctr"/>
                </a:tc>
              </a:tr>
              <a:tr h="228114">
                <a:tc>
                  <a:txBody>
                    <a:bodyPr/>
                    <a:lstStyle/>
                    <a:p>
                      <a:pPr marL="57150" marR="57150" algn="ctr" hangingPunct="0">
                        <a:spcBef>
                          <a:spcPts val="450"/>
                        </a:spcBef>
                        <a:spcAft>
                          <a:spcPts val="0"/>
                        </a:spcAft>
                      </a:pPr>
                      <a:r>
                        <a:rPr lang="en-US" sz="1200" kern="150">
                          <a:solidFill>
                            <a:srgbClr val="FF0000"/>
                          </a:solidFill>
                          <a:effectLst/>
                        </a:rPr>
                        <a:t>Portfolio investment</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-80</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Capital transfers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dirty="0">
                          <a:effectLst/>
                        </a:rPr>
                        <a:t>90</a:t>
                      </a:r>
                      <a:endParaRPr lang="en-US" sz="1200" kern="150" dirty="0">
                        <a:solidFill>
                          <a:srgbClr val="000000"/>
                        </a:solidFill>
                        <a:effectLst/>
                        <a:latin typeface="Times New Roman"/>
                        <a:ea typeface="Times New Roman"/>
                      </a:endParaRPr>
                    </a:p>
                  </a:txBody>
                  <a:tcPr marL="28575" marR="28575" marT="28575" marB="28575" anchor="ctr"/>
                </a:tc>
              </a:tr>
              <a:tr h="562407">
                <a:tc>
                  <a:txBody>
                    <a:bodyPr/>
                    <a:lstStyle/>
                    <a:p>
                      <a:pPr marL="57150" marR="57150" algn="ctr" hangingPunct="0">
                        <a:spcBef>
                          <a:spcPts val="450"/>
                        </a:spcBef>
                        <a:spcAft>
                          <a:spcPts val="450"/>
                        </a:spcAft>
                      </a:pPr>
                      <a:r>
                        <a:rPr lang="en-US" sz="1200" kern="150" dirty="0">
                          <a:solidFill>
                            <a:srgbClr val="FF0000"/>
                          </a:solidFill>
                          <a:effectLst/>
                        </a:rPr>
                        <a:t>Transaction in </a:t>
                      </a:r>
                      <a:r>
                        <a:rPr lang="en-US" sz="1200" kern="150" dirty="0" smtClean="0">
                          <a:solidFill>
                            <a:srgbClr val="FF0000"/>
                          </a:solidFill>
                          <a:effectLst/>
                        </a:rPr>
                        <a:t>non-produced</a:t>
                      </a:r>
                      <a:r>
                        <a:rPr lang="en-US" sz="1200" kern="150" dirty="0">
                          <a:solidFill>
                            <a:srgbClr val="FF0000"/>
                          </a:solidFill>
                          <a:effectLst/>
                        </a:rPr>
                        <a:t>, </a:t>
                      </a:r>
                      <a:r>
                        <a:rPr lang="en-US" sz="1200" kern="150" dirty="0" smtClean="0">
                          <a:solidFill>
                            <a:srgbClr val="FF0000"/>
                          </a:solidFill>
                          <a:effectLst/>
                        </a:rPr>
                        <a:t>non-financial assets</a:t>
                      </a:r>
                      <a:endParaRPr lang="en-US" sz="1200" kern="150" dirty="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-25</a:t>
                      </a:r>
                      <a:endParaRPr lang="en-US" sz="1200" kern="150">
                        <a:solidFill>
                          <a:srgbClr val="000000"/>
                        </a:solidFill>
                        <a:effectLst/>
                        <a:latin typeface="Times New Roman"/>
                        <a:ea typeface="Times New Roman"/>
                      </a:endParaRPr>
                    </a:p>
                  </a:txBody>
                  <a:tcPr marL="28575" marR="28575" marT="28575" marB="28575" anchor="ctr"/>
                </a:tc>
              </a:tr>
              <a:tr h="200028">
                <a:tc>
                  <a:txBody>
                    <a:bodyPr/>
                    <a:lstStyle/>
                    <a:p>
                      <a:pPr marL="57150" marR="57150" algn="ctr" hangingPunct="0">
                        <a:spcBef>
                          <a:spcPts val="450"/>
                        </a:spcBef>
                        <a:spcAft>
                          <a:spcPts val="0"/>
                        </a:spcAft>
                      </a:pPr>
                      <a:r>
                        <a:rPr lang="en-US" sz="1200" kern="150">
                          <a:solidFill>
                            <a:srgbClr val="FF0000"/>
                          </a:solidFill>
                          <a:effectLst/>
                        </a:rPr>
                        <a:t>Reserve assets</a:t>
                      </a:r>
                      <a:endParaRPr lang="en-US" sz="1200" kern="15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a:effectLst/>
                        </a:rPr>
                        <a:t>?</a:t>
                      </a:r>
                      <a:endParaRPr lang="en-US" sz="1200" kern="150">
                        <a:solidFill>
                          <a:srgbClr val="000000"/>
                        </a:solidFill>
                        <a:effectLst/>
                        <a:latin typeface="Times New Roman"/>
                        <a:ea typeface="Times New Roman"/>
                      </a:endParaRPr>
                    </a:p>
                  </a:txBody>
                  <a:tcPr marL="28575" marR="28575" marT="28575" marB="28575" anchor="ctr"/>
                </a:tc>
              </a:tr>
              <a:tr h="228114">
                <a:tc>
                  <a:txBody>
                    <a:bodyPr/>
                    <a:lstStyle/>
                    <a:p>
                      <a:pPr marL="57150" marR="57150" algn="ctr" hangingPunct="0">
                        <a:spcBef>
                          <a:spcPts val="450"/>
                        </a:spcBef>
                        <a:spcAft>
                          <a:spcPts val="0"/>
                        </a:spcAft>
                      </a:pPr>
                      <a:r>
                        <a:rPr lang="en-US" sz="1200" kern="150" dirty="0">
                          <a:solidFill>
                            <a:srgbClr val="FF0000"/>
                          </a:solidFill>
                          <a:effectLst/>
                        </a:rPr>
                        <a:t>Balance of payments</a:t>
                      </a:r>
                      <a:endParaRPr lang="en-US" sz="1200" kern="150" dirty="0">
                        <a:solidFill>
                          <a:srgbClr val="FF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200" kern="150" dirty="0">
                          <a:effectLst/>
                        </a:rPr>
                        <a:t>?</a:t>
                      </a:r>
                      <a:endParaRPr lang="en-US" sz="1200" kern="150" dirty="0">
                        <a:solidFill>
                          <a:srgbClr val="000000"/>
                        </a:solidFill>
                        <a:effectLst/>
                        <a:latin typeface="Times New Roman"/>
                        <a:ea typeface="Times New Roman"/>
                      </a:endParaRPr>
                    </a:p>
                  </a:txBody>
                  <a:tcPr marL="28575" marR="28575" marT="28575" marB="28575" anchor="ctr"/>
                </a:tc>
              </a:tr>
            </a:tbl>
          </a:graphicData>
        </a:graphic>
      </p:graphicFrame>
      <p:sp>
        <p:nvSpPr>
          <p:cNvPr id="9" name="TextBox 8"/>
          <p:cNvSpPr txBox="1"/>
          <p:nvPr/>
        </p:nvSpPr>
        <p:spPr>
          <a:xfrm>
            <a:off x="5257800" y="203839"/>
            <a:ext cx="2394585" cy="291461"/>
          </a:xfrm>
          <a:prstGeom prst="rect">
            <a:avLst/>
          </a:prstGeom>
          <a:noFill/>
        </p:spPr>
        <p:txBody>
          <a:bodyPr vert="horz" wrap="square" lIns="75283" tIns="37641" rIns="75283" bIns="37641" rtlCol="0">
            <a:spAutoFit/>
          </a:bodyPr>
          <a:lstStyle/>
          <a:p>
            <a:pPr algn="ctr"/>
            <a:r>
              <a:rPr lang="en-US" sz="1400" i="1" dirty="0" smtClean="0">
                <a:latin typeface="Lucida Sans - 24"/>
              </a:rPr>
              <a:t>The Balance of Payments</a:t>
            </a:r>
            <a:endParaRPr lang="en-US" sz="1400" i="1" dirty="0">
              <a:latin typeface="Lucida Sans - 18"/>
            </a:endParaRPr>
          </a:p>
        </p:txBody>
      </p:sp>
    </p:spTree>
    <p:extLst>
      <p:ext uri="{BB962C8B-B14F-4D97-AF65-F5344CB8AC3E}">
        <p14:creationId xmlns:p14="http://schemas.microsoft.com/office/powerpoint/2010/main" val="38965170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3737</TotalTime>
  <Words>4408</Words>
  <Application>Microsoft Macintosh PowerPoint</Application>
  <PresentationFormat>On-screen Show (16:10)</PresentationFormat>
  <Paragraphs>374</Paragraphs>
  <Slides>24</Slides>
  <Notes>0</Notes>
  <HiddenSlides>0</HiddenSlides>
  <MMClips>4</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Department</dc:creator>
  <cp:lastModifiedBy>Campbell Davidson</cp:lastModifiedBy>
  <cp:revision>60</cp:revision>
  <dcterms:created xsi:type="dcterms:W3CDTF">2009-09-18T13:11:10Z</dcterms:created>
  <dcterms:modified xsi:type="dcterms:W3CDTF">2015-11-04T06:50:36Z</dcterms:modified>
</cp:coreProperties>
</file>